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299" r:id="rId3"/>
    <p:sldId id="300" r:id="rId4"/>
    <p:sldId id="302" r:id="rId5"/>
    <p:sldId id="303" r:id="rId6"/>
    <p:sldId id="304" r:id="rId7"/>
    <p:sldId id="292" r:id="rId8"/>
    <p:sldId id="320" r:id="rId9"/>
    <p:sldId id="305" r:id="rId10"/>
    <p:sldId id="274" r:id="rId11"/>
    <p:sldId id="259" r:id="rId12"/>
    <p:sldId id="310" r:id="rId13"/>
    <p:sldId id="312" r:id="rId14"/>
    <p:sldId id="317" r:id="rId15"/>
    <p:sldId id="311" r:id="rId16"/>
    <p:sldId id="315" r:id="rId17"/>
    <p:sldId id="316" r:id="rId18"/>
    <p:sldId id="318" r:id="rId19"/>
    <p:sldId id="319" r:id="rId20"/>
    <p:sldId id="307" r:id="rId21"/>
    <p:sldId id="321" r:id="rId22"/>
    <p:sldId id="275" r:id="rId23"/>
    <p:sldId id="276" r:id="rId24"/>
    <p:sldId id="277" r:id="rId25"/>
    <p:sldId id="278" r:id="rId26"/>
    <p:sldId id="279" r:id="rId27"/>
    <p:sldId id="282" r:id="rId28"/>
    <p:sldId id="283" r:id="rId29"/>
    <p:sldId id="286" r:id="rId30"/>
    <p:sldId id="294" r:id="rId31"/>
    <p:sldId id="323" r:id="rId32"/>
    <p:sldId id="295" r:id="rId33"/>
    <p:sldId id="296" r:id="rId34"/>
    <p:sldId id="291" r:id="rId35"/>
    <p:sldId id="324" r:id="rId36"/>
    <p:sldId id="289" r:id="rId3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9900FF"/>
    <a:srgbClr val="006600"/>
    <a:srgbClr val="009900"/>
    <a:srgbClr val="993300"/>
    <a:srgbClr val="CC3300"/>
    <a:srgbClr val="990000"/>
    <a:srgbClr val="1F49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398" y="-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09.02.2023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safety/bullying/parents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detionline.com/helpline/about" TargetMode="External"/><Relationship Id="rId5" Type="http://schemas.openxmlformats.org/officeDocument/2006/relationships/hyperlink" Target="http://detionline.com/mts/about" TargetMode="External"/><Relationship Id="rId4" Type="http://schemas.openxmlformats.org/officeDocument/2006/relationships/hyperlink" Target="https://kids.kaspersky.ru/" TargetMode="Externa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1859" y="260649"/>
            <a:ext cx="2518996" cy="1656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14752" y="332656"/>
            <a:ext cx="5985614" cy="1323439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solidFill>
                  <a:srgbClr val="99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Родительский клуб</a:t>
            </a:r>
          </a:p>
          <a:p>
            <a:pPr algn="ctr"/>
            <a:r>
              <a:rPr lang="ru-RU" sz="4000" b="1" dirty="0" smtClean="0">
                <a:ln w="11430"/>
                <a:solidFill>
                  <a:srgbClr val="99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МБОУ </a:t>
            </a:r>
            <a:r>
              <a:rPr lang="ru-RU" sz="4000" b="1" dirty="0" err="1" smtClean="0">
                <a:ln w="11430"/>
                <a:solidFill>
                  <a:srgbClr val="99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Кашарская</a:t>
            </a:r>
            <a:r>
              <a:rPr lang="ru-RU" sz="4000" b="1" dirty="0" smtClean="0">
                <a:ln w="11430"/>
                <a:solidFill>
                  <a:srgbClr val="99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СОШ</a:t>
            </a:r>
            <a:endParaRPr lang="ru-RU" sz="4000" b="1" dirty="0">
              <a:ln w="11430"/>
              <a:solidFill>
                <a:srgbClr val="99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59632" y="1916833"/>
            <a:ext cx="7488832" cy="464742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dirty="0" smtClean="0">
                <a:ln w="11430"/>
                <a:solidFill>
                  <a:srgbClr val="00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Тема: </a:t>
            </a:r>
          </a:p>
          <a:p>
            <a:pPr algn="ctr"/>
            <a:r>
              <a:rPr lang="ru-RU" sz="4400" b="1" dirty="0" smtClean="0">
                <a:ln w="11430"/>
                <a:solidFill>
                  <a:srgbClr val="00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«Обеспечение безопасности ребёнка – </a:t>
            </a:r>
          </a:p>
          <a:p>
            <a:pPr algn="ctr"/>
            <a:r>
              <a:rPr lang="ru-RU" sz="4400" b="1" dirty="0" smtClean="0">
                <a:ln w="11430"/>
                <a:solidFill>
                  <a:srgbClr val="00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гарант сохранения </a:t>
            </a:r>
          </a:p>
          <a:p>
            <a:pPr algn="ctr"/>
            <a:r>
              <a:rPr lang="ru-RU" sz="4400" b="1" dirty="0" smtClean="0">
                <a:ln w="11430"/>
                <a:solidFill>
                  <a:srgbClr val="00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Его психического </a:t>
            </a:r>
          </a:p>
          <a:p>
            <a:pPr algn="ctr"/>
            <a:r>
              <a:rPr lang="ru-RU" sz="4400" b="1" dirty="0" smtClean="0">
                <a:ln w="11430"/>
                <a:solidFill>
                  <a:srgbClr val="00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 физического здоровья»</a:t>
            </a:r>
          </a:p>
          <a:p>
            <a:pPr algn="ctr"/>
            <a:r>
              <a:rPr lang="ru-RU" sz="36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2023 </a:t>
            </a:r>
            <a:r>
              <a:rPr lang="ru-RU" sz="36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год</a:t>
            </a:r>
            <a:endParaRPr lang="ru-RU" sz="36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120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115" y="404664"/>
            <a:ext cx="3138085" cy="209260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Блок-схема: магнитный диск 3"/>
          <p:cNvSpPr/>
          <p:nvPr/>
        </p:nvSpPr>
        <p:spPr>
          <a:xfrm>
            <a:off x="191115" y="2540458"/>
            <a:ext cx="2952328" cy="2448272"/>
          </a:xfrm>
          <a:prstGeom prst="flowChartMagneticDisk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Сталкивались с кибербуллингом</a:t>
            </a:r>
            <a:endParaRPr lang="ru-RU" sz="2800" b="1" dirty="0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Блок-схема: магнитный диск 6"/>
          <p:cNvSpPr/>
          <p:nvPr/>
        </p:nvSpPr>
        <p:spPr>
          <a:xfrm>
            <a:off x="3313111" y="3679298"/>
            <a:ext cx="3096344" cy="1512168"/>
          </a:xfrm>
          <a:prstGeom prst="flowChartMagneticDisk">
            <a:avLst/>
          </a:prstGeom>
          <a:solidFill>
            <a:srgbClr val="9900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Готовы обратиться к родителям</a:t>
            </a:r>
            <a:endParaRPr lang="ru-RU" sz="2400" b="1" dirty="0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04038" y="2558954"/>
            <a:ext cx="10310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70%</a:t>
            </a:r>
            <a:endParaRPr lang="ru-RU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285218" y="3550964"/>
            <a:ext cx="11521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17%</a:t>
            </a:r>
            <a:endParaRPr lang="ru-RU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328761" y="4978569"/>
            <a:ext cx="11521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3%</a:t>
            </a:r>
            <a:endParaRPr lang="ru-RU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Блок-схема: магнитный диск 11"/>
          <p:cNvSpPr/>
          <p:nvPr/>
        </p:nvSpPr>
        <p:spPr>
          <a:xfrm>
            <a:off x="6784015" y="4132583"/>
            <a:ext cx="2160240" cy="1246158"/>
          </a:xfrm>
          <a:prstGeom prst="flowChartMagneticDisk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7400121" y="3988585"/>
            <a:ext cx="11521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3%</a:t>
            </a:r>
            <a:endParaRPr lang="ru-RU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218684" y="4717021"/>
            <a:ext cx="17255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 учителям</a:t>
            </a:r>
            <a:endParaRPr lang="ru-RU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0" name="Picture 4" descr="C:\Users\Teacher\Desktop\Буллинг\cyberbully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3111" y="254698"/>
            <a:ext cx="2203386" cy="329626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Teacher\Desktop\Буллинг\o-CYBER-BULLYING-facebook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54" r="6251"/>
          <a:stretch/>
        </p:blipFill>
        <p:spPr bwMode="auto">
          <a:xfrm>
            <a:off x="5664060" y="254698"/>
            <a:ext cx="3377767" cy="23042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Блок-схема: магнитный диск 13"/>
          <p:cNvSpPr/>
          <p:nvPr/>
        </p:nvSpPr>
        <p:spPr>
          <a:xfrm>
            <a:off x="97475" y="5213231"/>
            <a:ext cx="3096344" cy="1512168"/>
          </a:xfrm>
          <a:prstGeom prst="flowChartMagneticDisk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Сами становились агрессорами</a:t>
            </a:r>
            <a:endParaRPr lang="ru-RU" sz="2400" b="1" dirty="0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95831" y="5117131"/>
            <a:ext cx="8435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40%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6792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484784"/>
            <a:ext cx="8460432" cy="4031873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Обидчика </a:t>
            </a:r>
            <a:r>
              <a:rPr lang="ru-RU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 всегда можно установить, а давление может оказываться сразу на нескольких ресурсах, что заставляет пострадавшего постоянно испытывать психологическое напряжение. </a:t>
            </a:r>
            <a:endParaRPr lang="ru-RU" sz="3200" b="1" dirty="0" smtClean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Часто </a:t>
            </a:r>
            <a:r>
              <a:rPr lang="ru-RU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кибербуллинг </a:t>
            </a:r>
            <a:r>
              <a:rPr lang="ru-RU" sz="3200" b="1" i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возникает в реальной жизни либо продолжается</a:t>
            </a:r>
            <a:r>
              <a:rPr lang="ru-RU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вне виртуального пространства.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77280" y="188640"/>
            <a:ext cx="84969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ln w="11430"/>
                <a:solidFill>
                  <a:srgbClr val="00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Особенность травли через интернет </a:t>
            </a:r>
            <a:endParaRPr lang="ru-RU" sz="2400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2748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052736"/>
            <a:ext cx="8460432" cy="5632311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600" b="1" dirty="0" err="1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Флейминг</a:t>
            </a:r>
            <a:r>
              <a:rPr lang="ru-RU" sz="36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– замечания в грубой форме, вульгарные сообщения, унизительные комментарии, оскорбления. Ещё не травля, а просто вспышка гнева, которая может привести к травле.</a:t>
            </a:r>
          </a:p>
          <a:p>
            <a:r>
              <a:rPr lang="ru-RU" sz="3600" b="1" dirty="0" err="1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Троллинг</a:t>
            </a:r>
            <a:r>
              <a:rPr lang="ru-RU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–  </a:t>
            </a:r>
            <a:r>
              <a:rPr lang="ru-RU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буллеры спокойны и намеренно пишут провокационные сообщения, выводят жертву из себя. Её специально вовлекают в психологическую игру, подлавливают на ответах и высмеивают</a:t>
            </a:r>
            <a:r>
              <a:rPr lang="ru-RU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77280" y="188640"/>
            <a:ext cx="84969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n w="11430"/>
                <a:solidFill>
                  <a:srgbClr val="00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Виды кибербуллинга</a:t>
            </a:r>
            <a:endParaRPr lang="ru-RU" sz="2400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9131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77280" y="188640"/>
            <a:ext cx="84969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n w="11430"/>
                <a:solidFill>
                  <a:srgbClr val="00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Виды кибербуллинга</a:t>
            </a:r>
            <a:endParaRPr lang="ru-RU" sz="2400" dirty="0">
              <a:solidFill>
                <a:srgbClr val="0000CC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1916832"/>
            <a:ext cx="9144000" cy="4154984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6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Харассмент</a:t>
            </a:r>
            <a:r>
              <a:rPr lang="ru-RU" sz="32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домогательства </a:t>
            </a:r>
            <a:r>
              <a:rPr lang="ru-RU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 сексуальным подтекстом или целенаправленные кибератаки. Могут приходить как от реальных знакомых, так и от </a:t>
            </a:r>
            <a:r>
              <a:rPr lang="ru-RU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фейков.</a:t>
            </a:r>
          </a:p>
          <a:p>
            <a:r>
              <a:rPr lang="ru-RU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Другая </a:t>
            </a:r>
            <a:r>
              <a:rPr lang="ru-RU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форма харассмента – </a:t>
            </a:r>
            <a:r>
              <a:rPr lang="ru-RU" sz="36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порноместь.</a:t>
            </a:r>
            <a:r>
              <a:rPr lang="ru-RU" sz="36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b="1" dirty="0" smtClean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Здесь </a:t>
            </a:r>
            <a:r>
              <a:rPr lang="ru-RU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бывший партнёр из-за разрыва отношений угрожает выложить личные фото или видео</a:t>
            </a:r>
            <a:r>
              <a:rPr lang="ru-RU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2657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77280" y="188640"/>
            <a:ext cx="84969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n w="11430"/>
                <a:solidFill>
                  <a:srgbClr val="00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Виды кибербуллинга</a:t>
            </a:r>
            <a:endParaRPr lang="ru-RU" sz="2400" dirty="0">
              <a:solidFill>
                <a:srgbClr val="0000CC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829" y="1556792"/>
            <a:ext cx="9144000" cy="452431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2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Киберсталкинг –</a:t>
            </a:r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крайняя </a:t>
            </a:r>
            <a:r>
              <a:rPr lang="ru-RU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форма харассмента – долгое домогательство, в том числе и с преследованием. Если в </a:t>
            </a:r>
            <a:r>
              <a:rPr lang="ru-RU" sz="3200" b="1" dirty="0" err="1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соцсетях</a:t>
            </a:r>
            <a:r>
              <a:rPr lang="ru-RU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вам прислали одну непристойную фотографию – это харассмент. </a:t>
            </a:r>
            <a:endParaRPr lang="ru-RU" sz="3200" b="1" dirty="0" smtClean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Но </a:t>
            </a:r>
            <a:r>
              <a:rPr lang="ru-RU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когда человек отметился на всех ваших публичных профилях, появляется вслед за вами в пабликах, постоянно оставляет негативные комментарии – это киберсталкинг.</a:t>
            </a:r>
          </a:p>
        </p:txBody>
      </p:sp>
    </p:spTree>
    <p:extLst>
      <p:ext uri="{BB962C8B-B14F-4D97-AF65-F5344CB8AC3E}">
        <p14:creationId xmlns:p14="http://schemas.microsoft.com/office/powerpoint/2010/main" val="491348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980728"/>
            <a:ext cx="8460432" cy="4585871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600" b="1" dirty="0" err="1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Хейтинг</a:t>
            </a:r>
            <a:r>
              <a:rPr lang="ru-RU" sz="32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–  </a:t>
            </a:r>
            <a:r>
              <a:rPr lang="ru-RU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полноценная </a:t>
            </a:r>
            <a:r>
              <a:rPr lang="ru-RU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травля. Массовые негативные комментарии в адрес одного человека от группы людей, которые открыто выражают к нему негатив и оскорбляют. Такое часто случается с публичными людьми, которые неосторожно высказались на «острую» общественную тему: религия, феминизм, ЛГБТ, военные конфликты</a:t>
            </a:r>
            <a:r>
              <a:rPr lang="ru-RU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77280" y="188640"/>
            <a:ext cx="84969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n w="11430"/>
                <a:solidFill>
                  <a:srgbClr val="00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Виды кибербуллинга</a:t>
            </a:r>
            <a:endParaRPr lang="ru-RU" sz="2400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1902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77280" y="188640"/>
            <a:ext cx="84969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n w="11430"/>
                <a:solidFill>
                  <a:srgbClr val="00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Виды кибербуллинга</a:t>
            </a:r>
            <a:endParaRPr lang="ru-RU" sz="2400" dirty="0">
              <a:solidFill>
                <a:srgbClr val="0000CC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3760" y="1700808"/>
            <a:ext cx="8424936" cy="4031873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600" b="1" dirty="0" err="1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Диссинг</a:t>
            </a:r>
            <a:r>
              <a:rPr lang="ru-RU" sz="36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(клевета). </a:t>
            </a:r>
            <a:r>
              <a:rPr lang="ru-RU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Очернение репутации, распространение слухов и сплетничество. Агрессор генерирует любую информацию, которая выставит жертву плохой. Часто информацию преувеличивают, делают «фотожабы», подделывают переписку в сети.</a:t>
            </a:r>
            <a:br>
              <a:rPr lang="ru-RU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571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77280" y="188640"/>
            <a:ext cx="84969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n w="11430"/>
                <a:solidFill>
                  <a:srgbClr val="00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Виды кибербуллинга</a:t>
            </a:r>
            <a:endParaRPr lang="ru-RU" sz="2400" dirty="0">
              <a:solidFill>
                <a:srgbClr val="0000CC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1028343"/>
            <a:ext cx="9144000" cy="550920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2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Фрейпинг– </a:t>
            </a:r>
            <a:r>
              <a:rPr lang="ru-RU" sz="28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анонимный </a:t>
            </a:r>
            <a:r>
              <a:rPr lang="ru-RU" sz="28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намеренный буллинг. Один из способов – взлом личного аккаунта (</a:t>
            </a:r>
            <a:r>
              <a:rPr lang="ru-RU" sz="2800" b="1" dirty="0" err="1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фрейпинг</a:t>
            </a:r>
            <a:r>
              <a:rPr lang="ru-RU" sz="28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 и публикация от имени жертвы нежелательного контента. </a:t>
            </a:r>
            <a:r>
              <a:rPr lang="ru-RU" sz="2800" b="1" i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Цель – выставить человека в смешном виде</a:t>
            </a:r>
            <a:r>
              <a:rPr lang="ru-RU" sz="28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6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Кетфишинг –</a:t>
            </a:r>
            <a:r>
              <a:rPr lang="ru-RU" sz="36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буллер не взламывает аккаунт, а создаёт идентичный и распространяет разную информацию.</a:t>
            </a:r>
          </a:p>
          <a:p>
            <a:r>
              <a:rPr lang="ru-RU" sz="32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Аутинг (разглашение персональных данных). </a:t>
            </a:r>
            <a:r>
              <a:rPr lang="ru-RU" sz="28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 кибербуллинга этого вида – публикации о доходах и расходах, интимные фотографии, похищенные из гаджетов. Сюда же относят угрозы публикации личной информации.</a:t>
            </a:r>
          </a:p>
        </p:txBody>
      </p:sp>
    </p:spTree>
    <p:extLst>
      <p:ext uri="{BB962C8B-B14F-4D97-AF65-F5344CB8AC3E}">
        <p14:creationId xmlns:p14="http://schemas.microsoft.com/office/powerpoint/2010/main" val="1226321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77280" y="188640"/>
            <a:ext cx="84969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n w="11430"/>
                <a:solidFill>
                  <a:srgbClr val="00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Виды кибербуллинга</a:t>
            </a:r>
            <a:endParaRPr lang="ru-RU" sz="2400" dirty="0">
              <a:solidFill>
                <a:srgbClr val="0000CC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1028343"/>
            <a:ext cx="9144000" cy="4093428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6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Социальная изоляция (</a:t>
            </a:r>
            <a:r>
              <a:rPr lang="ru-RU" sz="36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бойкот) –  </a:t>
            </a:r>
            <a:r>
              <a:rPr lang="ru-RU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Игнорирование </a:t>
            </a:r>
            <a:r>
              <a:rPr lang="ru-RU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исключение жертвы из всех общих переписок и бесед, как деловых, так и неформальных. Повод для бойкота – любая мелочь, особенно в подростковом обществе: ребёнок «не так» говорит, не знает сленга, слушает «не ту» музыку, хорошо учится или наоборот</a:t>
            </a:r>
            <a:r>
              <a:rPr lang="ru-RU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0713" y="4581128"/>
            <a:ext cx="2835275" cy="212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0139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77280" y="188640"/>
            <a:ext cx="84969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n w="11430"/>
                <a:solidFill>
                  <a:srgbClr val="00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Виды кибербуллинга</a:t>
            </a:r>
            <a:endParaRPr lang="ru-RU" sz="2400" dirty="0">
              <a:solidFill>
                <a:srgbClr val="0000CC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1028343"/>
            <a:ext cx="9144000" cy="464742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600" b="1" dirty="0" err="1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Грифинг</a:t>
            </a:r>
            <a:r>
              <a:rPr lang="ru-RU" sz="32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ru-RU" sz="32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буллинг </a:t>
            </a:r>
            <a:r>
              <a:rPr lang="ru-RU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игроков </a:t>
            </a:r>
            <a:r>
              <a:rPr lang="ru-RU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 многопользовательских </a:t>
            </a:r>
            <a:r>
              <a:rPr lang="ru-RU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играх. </a:t>
            </a:r>
            <a:r>
              <a:rPr lang="ru-RU" sz="3200" b="1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Гриферы</a:t>
            </a:r>
            <a:r>
              <a:rPr lang="ru-RU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хотят задеть отдельных пользователей, а не победить их.</a:t>
            </a:r>
          </a:p>
          <a:p>
            <a:r>
              <a:rPr lang="ru-RU" sz="36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Угроза физической </a:t>
            </a:r>
            <a:r>
              <a:rPr lang="ru-RU" sz="36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расправы </a:t>
            </a:r>
            <a:r>
              <a:rPr lang="ru-RU" sz="32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сети могут открыто или завуалировано угрожать причинением вреда и даже убийством. Могут назначать время и место «стрелки», пытаться узнать адрес.</a:t>
            </a:r>
          </a:p>
        </p:txBody>
      </p:sp>
    </p:spTree>
    <p:extLst>
      <p:ext uri="{BB962C8B-B14F-4D97-AF65-F5344CB8AC3E}">
        <p14:creationId xmlns:p14="http://schemas.microsoft.com/office/powerpoint/2010/main" val="867548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683568" y="260648"/>
            <a:ext cx="8136904" cy="600164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Современные риски: </a:t>
            </a:r>
          </a:p>
          <a:p>
            <a:pPr algn="ctr"/>
            <a:r>
              <a:rPr lang="ru-RU" sz="48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Буллинг</a:t>
            </a:r>
            <a:r>
              <a:rPr lang="ru-RU" sz="4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48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b="1" dirty="0" smtClean="0">
                <a:ln w="11430"/>
                <a:solidFill>
                  <a:srgbClr val="00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это длительное психическое или физическое насилие со стороны индивида или группы </a:t>
            </a:r>
          </a:p>
          <a:p>
            <a:pPr algn="ctr"/>
            <a:r>
              <a:rPr lang="ru-RU" sz="4000" b="1" dirty="0" smtClean="0">
                <a:ln w="11430"/>
                <a:solidFill>
                  <a:srgbClr val="00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отношении индивида, </a:t>
            </a:r>
          </a:p>
          <a:p>
            <a:pPr algn="ctr"/>
            <a:r>
              <a:rPr lang="ru-RU" sz="4000" b="1" dirty="0" smtClean="0">
                <a:ln w="11430"/>
                <a:solidFill>
                  <a:srgbClr val="00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 способного защитить себя в данной ситуации</a:t>
            </a:r>
            <a:endParaRPr lang="ru-RU" sz="4000" b="1" dirty="0">
              <a:ln w="11430"/>
              <a:solidFill>
                <a:srgbClr val="0000CC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4265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44624"/>
            <a:ext cx="913117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Светлана Филатова, </a:t>
            </a:r>
            <a:r>
              <a:rPr lang="ru-RU" sz="2800" b="1" dirty="0" err="1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нейропсихолог</a:t>
            </a:r>
            <a:r>
              <a:rPr lang="ru-RU" sz="28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b="1" dirty="0" smtClean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28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 </a:t>
            </a:r>
            <a:r>
              <a:rPr lang="ru-RU" sz="28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«Дети, готовые к будущему» </a:t>
            </a:r>
            <a:endParaRPr lang="en-US" sz="28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28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(«</a:t>
            </a:r>
            <a:r>
              <a:rPr lang="en-US" sz="28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@</a:t>
            </a:r>
            <a:r>
              <a:rPr lang="en-US" sz="2800" b="1" dirty="0" err="1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deti_redy</a:t>
            </a:r>
            <a:r>
              <a:rPr lang="en-US" sz="28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8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97255" y="1803588"/>
            <a:ext cx="8933923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Tx/>
              <a:buAutoNum type="arabicPeriod"/>
            </a:pPr>
            <a:r>
              <a:rPr lang="ru-RU" sz="3000" b="1" dirty="0">
                <a:ln w="11430"/>
                <a:solidFill>
                  <a:srgbClr val="00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Внимательно </a:t>
            </a:r>
            <a:r>
              <a:rPr lang="ru-RU" sz="3000" b="1" dirty="0" smtClean="0">
                <a:ln w="11430"/>
                <a:solidFill>
                  <a:srgbClr val="00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выслушайте </a:t>
            </a:r>
            <a:r>
              <a:rPr lang="ru-RU" sz="3000" b="1" dirty="0">
                <a:ln w="11430"/>
                <a:solidFill>
                  <a:srgbClr val="00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 отвлекаясь на посторонние </a:t>
            </a:r>
            <a:r>
              <a:rPr lang="ru-RU" sz="3000" b="1" dirty="0" smtClean="0">
                <a:ln w="11430"/>
                <a:solidFill>
                  <a:srgbClr val="00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дела.</a:t>
            </a:r>
            <a:endParaRPr lang="ru-RU" sz="3000" b="1" dirty="0">
              <a:ln w="11430"/>
              <a:solidFill>
                <a:srgbClr val="0000CC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Tx/>
              <a:buAutoNum type="arabicPeriod"/>
            </a:pPr>
            <a:r>
              <a:rPr lang="ru-RU" sz="3000" b="1" dirty="0">
                <a:ln w="11430"/>
                <a:solidFill>
                  <a:srgbClr val="00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 торопитесь с выводами. Постараться узнать </a:t>
            </a:r>
            <a:r>
              <a:rPr lang="ru-RU" sz="3000" b="1" dirty="0" smtClean="0">
                <a:ln w="11430"/>
                <a:solidFill>
                  <a:srgbClr val="00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детали.</a:t>
            </a:r>
            <a:endParaRPr lang="ru-RU" sz="3000" b="1" dirty="0">
              <a:ln w="11430"/>
              <a:solidFill>
                <a:srgbClr val="0000CC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Tx/>
              <a:buAutoNum type="arabicPeriod"/>
            </a:pPr>
            <a:r>
              <a:rPr lang="ru-RU" sz="3000" b="1" dirty="0">
                <a:ln w="11430"/>
                <a:solidFill>
                  <a:srgbClr val="00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Проявить сочувствие к ребёнку, принять его болезненные </a:t>
            </a:r>
            <a:r>
              <a:rPr lang="ru-RU" sz="3000" b="1" dirty="0" smtClean="0">
                <a:ln w="11430"/>
                <a:solidFill>
                  <a:srgbClr val="00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чувства.</a:t>
            </a:r>
            <a:endParaRPr lang="ru-RU" sz="3000" b="1" dirty="0">
              <a:ln w="11430"/>
              <a:solidFill>
                <a:srgbClr val="0000CC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Tx/>
              <a:buAutoNum type="arabicPeriod"/>
            </a:pPr>
            <a:r>
              <a:rPr lang="ru-RU" sz="3000" b="1" dirty="0" smtClean="0">
                <a:ln w="11430"/>
                <a:solidFill>
                  <a:srgbClr val="00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Дайте </a:t>
            </a:r>
            <a:r>
              <a:rPr lang="ru-RU" sz="3000" b="1" dirty="0">
                <a:ln w="11430"/>
                <a:solidFill>
                  <a:srgbClr val="00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понять ребёнку, что вы </a:t>
            </a:r>
            <a:r>
              <a:rPr lang="ru-RU" sz="3000" b="1" dirty="0" smtClean="0">
                <a:ln w="11430"/>
                <a:solidFill>
                  <a:srgbClr val="00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его поддерживаете </a:t>
            </a:r>
            <a:r>
              <a:rPr lang="ru-RU" sz="3000" b="1" dirty="0">
                <a:ln w="11430"/>
                <a:solidFill>
                  <a:srgbClr val="00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готовы </a:t>
            </a:r>
            <a:r>
              <a:rPr lang="ru-RU" sz="3000" b="1" dirty="0" smtClean="0">
                <a:ln w="11430"/>
                <a:solidFill>
                  <a:srgbClr val="00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помогать</a:t>
            </a:r>
            <a:endParaRPr lang="ru-RU" sz="3000" b="1" dirty="0">
              <a:ln w="11430"/>
              <a:solidFill>
                <a:srgbClr val="0000CC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8853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97255" y="44624"/>
            <a:ext cx="84604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Светлана Филатова, </a:t>
            </a:r>
            <a:r>
              <a:rPr lang="ru-RU" sz="2400" b="1" dirty="0" err="1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нейропсихолог</a:t>
            </a:r>
            <a:r>
              <a:rPr lang="ru-RU" sz="24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n w="11430"/>
                <a:solidFill>
                  <a:prstClr val="black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 «Дети, готовые к будущему» </a:t>
            </a:r>
            <a:endParaRPr lang="en-US" sz="2400" b="1" dirty="0">
              <a:ln w="11430"/>
              <a:solidFill>
                <a:prstClr val="black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2400" b="1" dirty="0">
                <a:ln w="11430"/>
                <a:solidFill>
                  <a:prstClr val="black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(«</a:t>
            </a:r>
            <a:r>
              <a:rPr lang="en-US" sz="2400" b="1" dirty="0">
                <a:ln w="11430"/>
                <a:solidFill>
                  <a:prstClr val="black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@</a:t>
            </a:r>
            <a:r>
              <a:rPr lang="en-US" sz="2400" b="1" dirty="0" err="1">
                <a:ln w="11430"/>
                <a:solidFill>
                  <a:prstClr val="black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deti_redy</a:t>
            </a:r>
            <a:r>
              <a:rPr lang="en-US" sz="2400" b="1" dirty="0" smtClean="0">
                <a:ln w="11430"/>
                <a:solidFill>
                  <a:prstClr val="black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400" b="1" dirty="0">
              <a:ln w="11430"/>
              <a:solidFill>
                <a:prstClr val="black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53108" y="1988840"/>
            <a:ext cx="878497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200" b="1" dirty="0" smtClean="0">
                <a:ln w="11430"/>
                <a:solidFill>
                  <a:srgbClr val="00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5. Не </a:t>
            </a:r>
            <a:r>
              <a:rPr lang="ru-RU" sz="3200" b="1" dirty="0">
                <a:ln w="11430"/>
                <a:solidFill>
                  <a:srgbClr val="00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обвиняйте ребёнка</a:t>
            </a:r>
          </a:p>
          <a:p>
            <a:pPr lvl="0"/>
            <a:r>
              <a:rPr lang="ru-RU" sz="3200" b="1" dirty="0" smtClean="0">
                <a:ln w="11430"/>
                <a:solidFill>
                  <a:srgbClr val="00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6. Осознать </a:t>
            </a:r>
            <a:r>
              <a:rPr lang="ru-RU" sz="3200" b="1" dirty="0">
                <a:ln w="11430"/>
                <a:solidFill>
                  <a:srgbClr val="00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свои чувства и переживания. Не впадать в сильные эмоции. </a:t>
            </a:r>
          </a:p>
          <a:p>
            <a:pPr lvl="0"/>
            <a:r>
              <a:rPr lang="ru-RU" sz="3200" b="1" dirty="0" smtClean="0">
                <a:ln w="11430"/>
                <a:solidFill>
                  <a:srgbClr val="00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7. Постараться </a:t>
            </a:r>
            <a:r>
              <a:rPr lang="ru-RU" sz="3200" b="1" dirty="0">
                <a:ln w="11430"/>
                <a:solidFill>
                  <a:srgbClr val="00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трезво оцени </a:t>
            </a:r>
            <a:r>
              <a:rPr lang="ru-RU" sz="3200" b="1" dirty="0" err="1">
                <a:ln w="11430"/>
                <a:solidFill>
                  <a:srgbClr val="00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ть</a:t>
            </a:r>
            <a:r>
              <a:rPr lang="ru-RU" sz="3200" b="1" dirty="0">
                <a:ln w="11430"/>
                <a:solidFill>
                  <a:srgbClr val="00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происходящее</a:t>
            </a:r>
          </a:p>
          <a:p>
            <a:pPr lvl="0"/>
            <a:r>
              <a:rPr lang="ru-RU" sz="3200" b="1" dirty="0" smtClean="0">
                <a:ln w="11430"/>
                <a:solidFill>
                  <a:srgbClr val="00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8. Спросить </a:t>
            </a:r>
            <a:r>
              <a:rPr lang="ru-RU" sz="3200" b="1" dirty="0">
                <a:ln w="11430"/>
                <a:solidFill>
                  <a:srgbClr val="00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ребёнка, какое решение проблемы его бы </a:t>
            </a:r>
            <a:r>
              <a:rPr lang="ru-RU" sz="3200" b="1" dirty="0" smtClean="0">
                <a:ln w="11430"/>
                <a:solidFill>
                  <a:srgbClr val="00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устроило</a:t>
            </a:r>
          </a:p>
          <a:p>
            <a:pPr lvl="0"/>
            <a:r>
              <a:rPr lang="ru-RU" sz="3200" b="1" dirty="0" smtClean="0">
                <a:ln w="11430"/>
                <a:solidFill>
                  <a:srgbClr val="00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9. Дать </a:t>
            </a:r>
            <a:r>
              <a:rPr lang="ru-RU" sz="3200" b="1" dirty="0">
                <a:ln w="11430"/>
                <a:solidFill>
                  <a:srgbClr val="00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советы, как отвечать обидчикам.</a:t>
            </a:r>
          </a:p>
        </p:txBody>
      </p:sp>
    </p:spTree>
    <p:extLst>
      <p:ext uri="{BB962C8B-B14F-4D97-AF65-F5344CB8AC3E}">
        <p14:creationId xmlns:p14="http://schemas.microsoft.com/office/powerpoint/2010/main" val="3513627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0736" y="5719227"/>
            <a:ext cx="8884676" cy="113877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400" b="1" dirty="0" smtClean="0">
                <a:ln w="11430"/>
                <a:solidFill>
                  <a:srgbClr val="00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Поговорите с ребёнком о виртуальном мире</a:t>
            </a:r>
          </a:p>
          <a:p>
            <a:pPr algn="ctr"/>
            <a:r>
              <a:rPr lang="ru-RU" sz="3400" b="1" dirty="0" smtClean="0">
                <a:ln w="11430"/>
                <a:solidFill>
                  <a:srgbClr val="00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Обсудите </a:t>
            </a:r>
            <a:r>
              <a:rPr lang="ru-RU" sz="34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«Опасные» </a:t>
            </a:r>
            <a:r>
              <a:rPr lang="ru-RU" sz="3400" b="1" dirty="0" smtClean="0">
                <a:ln w="11430"/>
                <a:solidFill>
                  <a:srgbClr val="00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стороны Интернета</a:t>
            </a:r>
            <a:endParaRPr lang="ru-RU" sz="3400" b="1" dirty="0">
              <a:ln w="11430"/>
              <a:solidFill>
                <a:srgbClr val="0000CC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80" r="9171"/>
          <a:stretch/>
        </p:blipFill>
        <p:spPr bwMode="auto">
          <a:xfrm>
            <a:off x="2771800" y="-99392"/>
            <a:ext cx="2880320" cy="259381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39428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7544" y="5706015"/>
            <a:ext cx="8481489" cy="113877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4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Ограничьте</a:t>
            </a:r>
            <a:r>
              <a:rPr lang="ru-RU" sz="3400" b="1" dirty="0" smtClean="0">
                <a:ln w="11430"/>
                <a:solidFill>
                  <a:srgbClr val="00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количество информации</a:t>
            </a:r>
            <a:r>
              <a:rPr lang="ru-RU" sz="3400" b="1" dirty="0" smtClean="0">
                <a:ln w="11430"/>
                <a:solidFill>
                  <a:srgbClr val="00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ctr"/>
            <a:r>
              <a:rPr lang="ru-RU" sz="3400" b="1" dirty="0" smtClean="0">
                <a:ln w="11430"/>
                <a:solidFill>
                  <a:srgbClr val="00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Которую Ваш ребёнок размещает в СЕТИ</a:t>
            </a:r>
            <a:endParaRPr lang="ru-RU" sz="3400" b="1" dirty="0">
              <a:ln w="11430"/>
              <a:solidFill>
                <a:srgbClr val="0000CC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Users\Teacher\Desktop\Буллинг\375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86"/>
          <a:stretch/>
        </p:blipFill>
        <p:spPr bwMode="auto">
          <a:xfrm>
            <a:off x="2735239" y="-15273"/>
            <a:ext cx="3445856" cy="226390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1556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27584" y="5196007"/>
            <a:ext cx="7032310" cy="166199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400" b="1" dirty="0" smtClean="0">
                <a:ln w="11430"/>
                <a:solidFill>
                  <a:srgbClr val="00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Объясните </a:t>
            </a:r>
            <a:r>
              <a:rPr lang="ru-RU" sz="34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опасность</a:t>
            </a:r>
            <a:r>
              <a:rPr lang="ru-RU" sz="3400" b="1" dirty="0" smtClean="0">
                <a:ln w="11430"/>
                <a:solidFill>
                  <a:srgbClr val="00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публикаций </a:t>
            </a:r>
          </a:p>
          <a:p>
            <a:pPr algn="ctr"/>
            <a:r>
              <a:rPr lang="ru-RU" sz="3400" b="1" dirty="0" smtClean="0">
                <a:ln w="11430"/>
                <a:solidFill>
                  <a:srgbClr val="00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определённых видов </a:t>
            </a:r>
          </a:p>
          <a:p>
            <a:pPr algn="ctr"/>
            <a:r>
              <a:rPr lang="ru-RU" sz="3400" b="1" dirty="0" smtClean="0">
                <a:ln w="11430"/>
                <a:solidFill>
                  <a:srgbClr val="00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фото и видео материалов</a:t>
            </a:r>
            <a:endParaRPr lang="ru-RU" sz="3400" b="1" dirty="0">
              <a:ln w="11430"/>
              <a:solidFill>
                <a:srgbClr val="0000CC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3307" y="-15451"/>
            <a:ext cx="3189250" cy="24546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43532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03648" y="5661248"/>
            <a:ext cx="5918287" cy="113877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400" b="1" dirty="0" smtClean="0">
                <a:ln w="11430"/>
                <a:solidFill>
                  <a:srgbClr val="00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Объясните ребёнку чтобы он</a:t>
            </a:r>
          </a:p>
          <a:p>
            <a:pPr algn="ctr"/>
            <a:r>
              <a:rPr lang="ru-RU" sz="34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хранил пароли в тайне</a:t>
            </a:r>
            <a:endParaRPr lang="ru-RU" sz="3400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7644" y="-99392"/>
            <a:ext cx="4520580" cy="25447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3945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27584" y="5657671"/>
            <a:ext cx="7469802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solidFill>
                  <a:srgbClr val="00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Расскажите о правилах поведения </a:t>
            </a:r>
          </a:p>
          <a:p>
            <a:pPr algn="ctr"/>
            <a:r>
              <a:rPr lang="ru-RU" sz="3600" b="1" dirty="0" smtClean="0">
                <a:ln w="11430"/>
                <a:solidFill>
                  <a:srgbClr val="00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Интернете</a:t>
            </a:r>
            <a:endParaRPr lang="ru-RU" sz="3600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79" r="6650" b="19308"/>
          <a:stretch/>
        </p:blipFill>
        <p:spPr bwMode="auto">
          <a:xfrm>
            <a:off x="2339752" y="30554"/>
            <a:ext cx="4255763" cy="22706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46106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62419"/>
            <a:ext cx="7813054" cy="520966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11560" y="5157192"/>
            <a:ext cx="6592189" cy="144655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dirty="0" smtClean="0">
                <a:ln w="11430"/>
                <a:solidFill>
                  <a:srgbClr val="00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Что делать </a:t>
            </a:r>
          </a:p>
          <a:p>
            <a:pPr algn="ctr"/>
            <a:r>
              <a:rPr lang="ru-RU" sz="4400" b="1" dirty="0" smtClean="0">
                <a:ln w="11430"/>
                <a:solidFill>
                  <a:srgbClr val="00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случае кибербуллинга?</a:t>
            </a:r>
            <a:endParaRPr lang="ru-RU" sz="4400" b="1" dirty="0">
              <a:ln w="11430"/>
              <a:solidFill>
                <a:srgbClr val="0000CC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8287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-153891" y="2204864"/>
            <a:ext cx="9217024" cy="230832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solidFill>
                  <a:srgbClr val="00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Убедите </a:t>
            </a:r>
            <a:r>
              <a:rPr lang="ru-RU" sz="3600" b="1" dirty="0">
                <a:ln w="11430"/>
                <a:solidFill>
                  <a:srgbClr val="00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ребёнка, </a:t>
            </a:r>
          </a:p>
          <a:p>
            <a:pPr algn="ctr"/>
            <a:r>
              <a:rPr lang="ru-RU" sz="3600" b="1" dirty="0">
                <a:ln w="11430"/>
                <a:solidFill>
                  <a:srgbClr val="00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что его не накажут и не запретят </a:t>
            </a:r>
          </a:p>
          <a:p>
            <a:pPr algn="ctr"/>
            <a:r>
              <a:rPr lang="ru-RU" sz="3600" b="1" dirty="0" smtClean="0">
                <a:ln w="11430"/>
                <a:solidFill>
                  <a:srgbClr val="00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пользование </a:t>
            </a:r>
            <a:r>
              <a:rPr lang="ru-RU" sz="3600" b="1" dirty="0">
                <a:ln w="11430"/>
                <a:solidFill>
                  <a:srgbClr val="00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Интернетом,</a:t>
            </a:r>
          </a:p>
          <a:p>
            <a:pPr algn="ctr"/>
            <a:r>
              <a:rPr lang="ru-RU" sz="3600" b="1" dirty="0" smtClean="0">
                <a:ln w="11430"/>
                <a:solidFill>
                  <a:srgbClr val="00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 </a:t>
            </a:r>
            <a:r>
              <a:rPr lang="ru-RU" sz="3600" b="1" dirty="0">
                <a:ln w="11430"/>
                <a:solidFill>
                  <a:srgbClr val="00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он придёт к вам с проблемой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417900" y="476671"/>
            <a:ext cx="1994457" cy="76944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ШАГ 1</a:t>
            </a:r>
            <a:endParaRPr lang="ru-RU" sz="44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3505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6194" y="1985067"/>
            <a:ext cx="9027806" cy="304698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dirty="0" smtClean="0">
                <a:ln w="11430"/>
                <a:solidFill>
                  <a:srgbClr val="00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Сообщить классному руководителю. </a:t>
            </a:r>
          </a:p>
          <a:p>
            <a:pPr algn="ctr"/>
            <a:r>
              <a:rPr lang="ru-RU" sz="3200" b="1" dirty="0" smtClean="0">
                <a:ln w="11430"/>
                <a:solidFill>
                  <a:srgbClr val="00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(лучше при личной встрече) </a:t>
            </a:r>
          </a:p>
          <a:p>
            <a:pPr algn="ctr"/>
            <a:r>
              <a:rPr lang="ru-RU" sz="3200" b="1" dirty="0" smtClean="0">
                <a:ln w="11430"/>
                <a:solidFill>
                  <a:srgbClr val="00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Описав ситуацию в заявлении с просьбой </a:t>
            </a:r>
          </a:p>
          <a:p>
            <a:pPr algn="ctr"/>
            <a:r>
              <a:rPr lang="ru-RU" sz="3200" b="1" dirty="0" smtClean="0">
                <a:ln w="11430"/>
                <a:solidFill>
                  <a:srgbClr val="00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разобраться и принять участие в её разрешении.</a:t>
            </a:r>
          </a:p>
          <a:p>
            <a:pPr algn="ctr"/>
            <a:r>
              <a:rPr lang="ru-RU" sz="3200" b="1" dirty="0" smtClean="0">
                <a:ln w="11430"/>
                <a:solidFill>
                  <a:srgbClr val="00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Заявление пишется на имя директора школы.</a:t>
            </a:r>
            <a:endParaRPr lang="ru-RU" sz="5400" b="1" dirty="0">
              <a:ln w="11430"/>
              <a:solidFill>
                <a:srgbClr val="0000CC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19872" y="620688"/>
            <a:ext cx="1994457" cy="76944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ШАГ 2</a:t>
            </a:r>
            <a:endParaRPr lang="ru-RU" sz="44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6633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40768"/>
            <a:ext cx="9144000" cy="5504660"/>
          </a:xfrm>
          <a:prstGeom prst="rect">
            <a:avLst/>
          </a:prstGeom>
          <a:solidFill>
            <a:srgbClr val="FFFFFF">
              <a:shade val="85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TextBox 1"/>
          <p:cNvSpPr txBox="1"/>
          <p:nvPr/>
        </p:nvSpPr>
        <p:spPr>
          <a:xfrm>
            <a:off x="1943525" y="153506"/>
            <a:ext cx="4876656" cy="707886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Различие понятий : </a:t>
            </a:r>
            <a:endParaRPr lang="ru-RU" sz="40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8731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33096" y="692696"/>
            <a:ext cx="8903400" cy="550920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dirty="0" smtClean="0">
                <a:ln w="11430"/>
                <a:solidFill>
                  <a:srgbClr val="00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Принимайте защитные меры:</a:t>
            </a:r>
          </a:p>
          <a:p>
            <a:pPr algn="r"/>
            <a:endParaRPr lang="ru-RU" sz="3600" b="1" dirty="0" smtClean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ru-RU" sz="36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Сделать скриншоты публикаций</a:t>
            </a:r>
            <a:endParaRPr lang="ru-RU" sz="4000" b="1" dirty="0" smtClean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ru-RU" sz="36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Заблокировать хулигана</a:t>
            </a:r>
          </a:p>
          <a:p>
            <a:r>
              <a:rPr lang="ru-RU" sz="36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 удалить его из всех контактов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ru-RU" sz="36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Обратиться к оператору </a:t>
            </a:r>
            <a:r>
              <a:rPr lang="ru-RU" sz="40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 в службу поддержки к интернет-провайдеру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ru-RU" sz="40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Обратиться в полицию</a:t>
            </a:r>
          </a:p>
          <a:p>
            <a:endParaRPr lang="ru-RU" sz="4400" b="1" dirty="0">
              <a:ln w="11430"/>
              <a:solidFill>
                <a:srgbClr val="0000CC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06060" y="116632"/>
            <a:ext cx="1994457" cy="76944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ШАГ 3</a:t>
            </a:r>
            <a:endParaRPr lang="ru-RU" sz="44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8775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51520" y="44624"/>
            <a:ext cx="8568952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Популярные программы </a:t>
            </a:r>
          </a:p>
          <a:p>
            <a:pPr algn="ctr"/>
            <a:r>
              <a:rPr lang="ru-RU" sz="36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«Родительского контроля</a:t>
            </a:r>
            <a:endParaRPr lang="ru-RU" sz="36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1520" y="1988840"/>
            <a:ext cx="8964488" cy="2339102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r>
              <a:rPr lang="ru-RU" sz="3200" b="1" dirty="0" err="1" smtClean="0">
                <a:ln w="11430"/>
                <a:solidFill>
                  <a:srgbClr val="00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mLite</a:t>
            </a:r>
            <a:r>
              <a:rPr lang="ru-RU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простое бесплатное приложение с родительским контролем</a:t>
            </a:r>
          </a:p>
          <a:p>
            <a:r>
              <a:rPr lang="ru-RU" sz="3200" b="1" dirty="0" err="1">
                <a:ln w="11430"/>
                <a:solidFill>
                  <a:srgbClr val="00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Teen</a:t>
            </a:r>
            <a:r>
              <a:rPr lang="ru-RU" sz="3200" b="1" dirty="0">
                <a:ln w="11430"/>
                <a:solidFill>
                  <a:srgbClr val="00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n w="11430"/>
                <a:solidFill>
                  <a:srgbClr val="00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Time</a:t>
            </a:r>
            <a:r>
              <a:rPr lang="ru-RU" sz="3200" b="1" dirty="0">
                <a:ln w="11430"/>
                <a:solidFill>
                  <a:srgbClr val="00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программа для отслеживания действий ребёнка</a:t>
            </a:r>
          </a:p>
        </p:txBody>
      </p:sp>
    </p:spTree>
    <p:extLst>
      <p:ext uri="{BB962C8B-B14F-4D97-AF65-F5344CB8AC3E}">
        <p14:creationId xmlns:p14="http://schemas.microsoft.com/office/powerpoint/2010/main" val="894201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628800"/>
            <a:ext cx="9108504" cy="452431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ru-RU" sz="3200" b="1" dirty="0" smtClean="0">
              <a:ln w="11430"/>
              <a:solidFill>
                <a:srgbClr val="0000CC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Самостоятельно с родителями обидчиков и </a:t>
            </a:r>
          </a:p>
          <a:p>
            <a:pPr algn="ctr"/>
            <a:r>
              <a:rPr lang="ru-RU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самими обидчиками не беседуйте!</a:t>
            </a:r>
          </a:p>
          <a:p>
            <a:pPr algn="ctr"/>
            <a:r>
              <a:rPr lang="ru-RU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Встреча с родителями обидчиков должна </a:t>
            </a:r>
          </a:p>
          <a:p>
            <a:pPr algn="ctr"/>
            <a:r>
              <a:rPr lang="ru-RU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проходить в присутствии </a:t>
            </a:r>
          </a:p>
          <a:p>
            <a:pPr algn="ctr"/>
            <a:r>
              <a:rPr lang="ru-RU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школьного совета: </a:t>
            </a:r>
          </a:p>
          <a:p>
            <a:pPr algn="ctr"/>
            <a:r>
              <a:rPr lang="ru-RU" sz="3200" b="1" i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классный руководитель, директор, психолог, </a:t>
            </a:r>
          </a:p>
          <a:p>
            <a:pPr algn="ctr"/>
            <a:r>
              <a:rPr lang="ru-RU" sz="3200" b="1" i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социальный педагог, </a:t>
            </a:r>
          </a:p>
          <a:p>
            <a:pPr algn="ctr"/>
            <a:r>
              <a:rPr lang="ru-RU" sz="3200" b="1" i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уполномоченный по правам ребёнка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935286" y="620688"/>
            <a:ext cx="2963633" cy="76944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Внимание!</a:t>
            </a:r>
            <a:endParaRPr lang="ru-RU" sz="44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0371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9553" y="1700808"/>
            <a:ext cx="8214292" cy="483209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457200" indent="-457200" algn="r">
              <a:buFont typeface="Wingdings" panose="05000000000000000000" pitchFamily="2" charset="2"/>
              <a:buChar char="ü"/>
            </a:pPr>
            <a:r>
              <a:rPr lang="ru-RU" sz="28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Искать причину в жертве травли «Сам виноват»</a:t>
            </a:r>
          </a:p>
          <a:p>
            <a:pPr marL="457200" indent="-457200" algn="r">
              <a:buFont typeface="Wingdings" panose="05000000000000000000" pitchFamily="2" charset="2"/>
              <a:buChar char="ü"/>
            </a:pPr>
            <a:r>
              <a:rPr lang="ru-RU" sz="28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Ждать что ситуация разрешиться сама</a:t>
            </a:r>
          </a:p>
          <a:p>
            <a:pPr marL="457200" indent="-457200" algn="r">
              <a:buFont typeface="Wingdings" panose="05000000000000000000" pitchFamily="2" charset="2"/>
              <a:buChar char="ü"/>
            </a:pPr>
            <a:r>
              <a:rPr lang="ru-RU" sz="28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 замечать проблему</a:t>
            </a:r>
          </a:p>
          <a:p>
            <a:pPr marL="457200" indent="-457200" algn="r">
              <a:buFont typeface="Wingdings" panose="05000000000000000000" pitchFamily="2" charset="2"/>
              <a:buChar char="ü"/>
            </a:pPr>
            <a:r>
              <a:rPr lang="ru-RU" sz="28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Путать травлю, конфликт, непопулярность</a:t>
            </a:r>
          </a:p>
          <a:p>
            <a:pPr marL="457200" indent="-457200" algn="r">
              <a:buFont typeface="Wingdings" panose="05000000000000000000" pitchFamily="2" charset="2"/>
              <a:buChar char="ü"/>
            </a:pPr>
            <a:r>
              <a:rPr lang="ru-RU" sz="28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Считать травлю исключительно проблемой жертвы</a:t>
            </a:r>
          </a:p>
          <a:p>
            <a:pPr marL="457200" indent="-457200" algn="r">
              <a:buFont typeface="Wingdings" panose="05000000000000000000" pitchFamily="2" charset="2"/>
              <a:buChar char="ü"/>
            </a:pPr>
            <a:r>
              <a:rPr lang="ru-RU" sz="28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Давить на жалость к жертве</a:t>
            </a:r>
          </a:p>
          <a:p>
            <a:pPr marL="457200" indent="-457200" algn="r">
              <a:buFont typeface="Wingdings" panose="05000000000000000000" pitchFamily="2" charset="2"/>
              <a:buChar char="ü"/>
            </a:pPr>
            <a:r>
              <a:rPr lang="ru-RU" sz="28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Отправлять самостоятельно разбираться со своими проблемами»</a:t>
            </a:r>
          </a:p>
          <a:p>
            <a:pPr marL="457200" indent="-457200" algn="r">
              <a:buFont typeface="Wingdings" panose="05000000000000000000" pitchFamily="2" charset="2"/>
              <a:buChar char="ü"/>
            </a:pPr>
            <a:r>
              <a:rPr lang="ru-RU" sz="28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Самим разбираться с обидчиками</a:t>
            </a:r>
            <a:endParaRPr lang="ru-RU" sz="4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07851" y="188640"/>
            <a:ext cx="2018501" cy="76944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Нельзя</a:t>
            </a:r>
            <a:endParaRPr lang="ru-RU" sz="44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9258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104039" y="3934828"/>
            <a:ext cx="10310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58%</a:t>
            </a:r>
            <a:endParaRPr lang="ru-RU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414804" y="4655256"/>
            <a:ext cx="11521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17%</a:t>
            </a:r>
            <a:endParaRPr lang="ru-RU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328761" y="4978569"/>
            <a:ext cx="11521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3%</a:t>
            </a:r>
            <a:endParaRPr lang="ru-RU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238917" y="5013176"/>
            <a:ext cx="17255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 учителям</a:t>
            </a:r>
            <a:endParaRPr lang="ru-RU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0571" y="1905794"/>
            <a:ext cx="9113429" cy="403187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457200" indent="-457200" fontAlgn="base">
              <a:buFont typeface="Wingdings" panose="05000000000000000000" pitchFamily="2" charset="2"/>
              <a:buChar char="Ø"/>
            </a:pPr>
            <a:r>
              <a:rPr lang="ru-RU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«</a:t>
            </a:r>
            <a:r>
              <a:rPr lang="ru-RU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Центр предотвращения травли»</a:t>
            </a:r>
            <a:r>
              <a:rPr lang="ru-RU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Facebook</a:t>
            </a:r>
            <a:r>
              <a:rPr lang="ru-RU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457200" indent="-457200" fontAlgn="base">
              <a:buFont typeface="Wingdings" panose="05000000000000000000" pitchFamily="2" charset="2"/>
              <a:buChar char="Ø"/>
            </a:pPr>
            <a:r>
              <a:rPr lang="ru-RU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Портал </a:t>
            </a:r>
            <a:r>
              <a:rPr lang="ru-RU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«Защита детей»</a:t>
            </a:r>
            <a:r>
              <a:rPr lang="ru-RU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«Лаборатории Касперского»;</a:t>
            </a:r>
          </a:p>
          <a:p>
            <a:pPr marL="457200" indent="-457200" fontAlgn="base">
              <a:buFont typeface="Wingdings" panose="05000000000000000000" pitchFamily="2" charset="2"/>
              <a:buChar char="Ø"/>
            </a:pPr>
            <a:r>
              <a:rPr lang="ru-RU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</a:t>
            </a:r>
            <a:r>
              <a:rPr lang="ru-RU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«Дети в интернете»</a:t>
            </a:r>
            <a:r>
              <a:rPr lang="ru-RU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от МТС;</a:t>
            </a:r>
          </a:p>
          <a:p>
            <a:pPr marL="457200" indent="-457200" fontAlgn="base">
              <a:buFont typeface="Wingdings" panose="05000000000000000000" pitchFamily="2" charset="2"/>
              <a:buChar char="Ø"/>
            </a:pPr>
            <a:r>
              <a:rPr lang="ru-RU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Бесплатная горячая линия </a:t>
            </a:r>
            <a:r>
              <a:rPr lang="ru-RU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«Дети онлайн»</a:t>
            </a:r>
            <a:r>
              <a:rPr lang="ru-RU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b="1" dirty="0" smtClean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r>
              <a:rPr lang="ru-RU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 Фонда Развития </a:t>
            </a:r>
            <a:r>
              <a:rPr lang="ru-RU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 </a:t>
            </a:r>
            <a:r>
              <a:rPr lang="ru-RU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 Фонда «Дружественный Рунет</a:t>
            </a:r>
            <a:r>
              <a:rPr lang="ru-RU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marL="457200" indent="-457200" fontAlgn="base">
              <a:buFont typeface="Wingdings" panose="05000000000000000000" pitchFamily="2" charset="2"/>
              <a:buChar char="Ø"/>
            </a:pPr>
            <a:r>
              <a:rPr lang="ru-RU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Сайт</a:t>
            </a:r>
            <a:r>
              <a:rPr lang="ru-RU" sz="3200" b="1" dirty="0" smtClean="0">
                <a:ln w="11430"/>
                <a:solidFill>
                  <a:srgbClr val="00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травлинет.рф</a:t>
            </a:r>
            <a:endParaRPr lang="ru-RU" sz="32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116632"/>
            <a:ext cx="86409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/>
            <a:r>
              <a:rPr lang="ru-RU" sz="32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</a:t>
            </a:r>
            <a:endParaRPr lang="ru-RU" sz="32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fontAlgn="base"/>
            <a:r>
              <a:rPr lang="ru-RU" sz="32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порталы и </a:t>
            </a:r>
            <a:r>
              <a:rPr lang="ru-RU" sz="32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сервисы по борьбе с кибербуллингом:</a:t>
            </a:r>
            <a:endParaRPr lang="ru-RU" sz="32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0150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104039" y="3934828"/>
            <a:ext cx="10310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58%</a:t>
            </a:r>
            <a:endParaRPr lang="ru-RU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414804" y="4655256"/>
            <a:ext cx="11521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17%</a:t>
            </a:r>
            <a:endParaRPr lang="ru-RU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328761" y="4978569"/>
            <a:ext cx="11521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3%</a:t>
            </a:r>
            <a:endParaRPr lang="ru-RU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238917" y="5013176"/>
            <a:ext cx="17255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 учителям</a:t>
            </a:r>
            <a:endParaRPr lang="ru-RU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68884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1631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" y="-5680"/>
            <a:ext cx="9143999" cy="181588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dirty="0" smtClean="0">
                <a:ln w="11430"/>
                <a:solidFill>
                  <a:srgbClr val="00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 вините  своего ребёнка, не осуждайте.</a:t>
            </a:r>
          </a:p>
          <a:p>
            <a:pPr algn="ctr"/>
            <a:r>
              <a:rPr lang="ru-RU" sz="2800" b="1" dirty="0" smtClean="0">
                <a:ln w="11430"/>
                <a:solidFill>
                  <a:srgbClr val="00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Следите за его эмоциональным состоянием.</a:t>
            </a:r>
          </a:p>
          <a:p>
            <a:pPr algn="ctr"/>
            <a:r>
              <a:rPr lang="ru-RU" sz="2800" b="1" dirty="0" smtClean="0">
                <a:ln w="11430"/>
                <a:solidFill>
                  <a:srgbClr val="00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 необходимо обратитесь за помощью к специалистам.</a:t>
            </a:r>
            <a:endParaRPr lang="ru-RU" sz="2800" b="1" dirty="0">
              <a:ln w="11430"/>
              <a:solidFill>
                <a:srgbClr val="0000CC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915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67989"/>
            <a:ext cx="9144000" cy="107721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lvl="0" algn="ctr"/>
            <a:r>
              <a:rPr lang="ru-RU" sz="32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Книга «Как помочь ребёнку повзрослеть»</a:t>
            </a:r>
          </a:p>
          <a:p>
            <a:pPr lvl="0" algn="ctr"/>
            <a:r>
              <a:rPr lang="ru-RU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Автор: Роберт </a:t>
            </a:r>
            <a:r>
              <a:rPr lang="ru-RU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Уинстон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1977802"/>
            <a:ext cx="903649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dirty="0">
                <a:ln w="11430"/>
                <a:solidFill>
                  <a:srgbClr val="00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8 видов буллинга</a:t>
            </a:r>
          </a:p>
          <a:p>
            <a:pPr lvl="0"/>
            <a:r>
              <a:rPr lang="ru-RU" sz="3200" b="1" u="sng" dirty="0">
                <a:ln w="1143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Изоляция</a:t>
            </a:r>
            <a:r>
              <a:rPr lang="ru-RU" sz="3200" b="1" dirty="0">
                <a:ln w="11430"/>
                <a:solidFill>
                  <a:prstClr val="black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– человека исключают из общих занятий и он оказывается в одиночестве</a:t>
            </a:r>
          </a:p>
          <a:p>
            <a:pPr lvl="0"/>
            <a:r>
              <a:rPr lang="ru-RU" sz="3200" b="1" u="sng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Присоединение</a:t>
            </a:r>
            <a:r>
              <a:rPr lang="ru-RU" sz="3200" b="1" dirty="0">
                <a:ln w="11430"/>
                <a:solidFill>
                  <a:prstClr val="black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– для участия в травле не обязательно быть инициатором</a:t>
            </a:r>
          </a:p>
          <a:p>
            <a:pPr lvl="0"/>
            <a:r>
              <a:rPr lang="ru-RU" sz="3200" b="1" u="sng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Вербальные издевательства</a:t>
            </a:r>
            <a:r>
              <a:rPr lang="ru-RU" sz="32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ln w="11430"/>
                <a:solidFill>
                  <a:prstClr val="black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– обидные слова, насмешки, словесные угрозы</a:t>
            </a:r>
          </a:p>
        </p:txBody>
      </p:sp>
    </p:spTree>
    <p:extLst>
      <p:ext uri="{BB962C8B-B14F-4D97-AF65-F5344CB8AC3E}">
        <p14:creationId xmlns:p14="http://schemas.microsoft.com/office/powerpoint/2010/main" val="2106036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67989"/>
            <a:ext cx="9144000" cy="107721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lvl="0" algn="ctr"/>
            <a:r>
              <a:rPr lang="ru-RU" sz="32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Книга «Как помочь ребёнку повзрослеть»</a:t>
            </a:r>
          </a:p>
          <a:p>
            <a:pPr lvl="0" algn="ctr"/>
            <a:r>
              <a:rPr lang="ru-RU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Автор: Роберт </a:t>
            </a:r>
            <a:r>
              <a:rPr lang="ru-RU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Уинстон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1772816"/>
            <a:ext cx="9036496" cy="3662541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900" b="1" u="sng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Брдишейминг</a:t>
            </a:r>
            <a:r>
              <a:rPr lang="ru-RU" sz="29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– обидные высказывания относительно </a:t>
            </a:r>
          </a:p>
          <a:p>
            <a:r>
              <a:rPr lang="ru-RU" sz="29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внешнего вида, </a:t>
            </a:r>
            <a:r>
              <a:rPr lang="ru-RU" sz="29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размеров или </a:t>
            </a:r>
            <a:r>
              <a:rPr lang="ru-RU" sz="29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формы тела человека</a:t>
            </a:r>
          </a:p>
          <a:p>
            <a:r>
              <a:rPr lang="ru-RU" sz="2900" b="1" u="sng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Физические издевательства </a:t>
            </a:r>
            <a:r>
              <a:rPr lang="ru-RU" sz="29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9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применение </a:t>
            </a:r>
            <a:r>
              <a:rPr lang="ru-RU" sz="29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грубой силы, гадкие или </a:t>
            </a:r>
            <a:r>
              <a:rPr lang="ru-RU" sz="29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грубые </a:t>
            </a:r>
            <a:r>
              <a:rPr lang="ru-RU" sz="29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жесты</a:t>
            </a:r>
          </a:p>
          <a:p>
            <a:r>
              <a:rPr lang="ru-RU" sz="2900" b="1" u="sng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Сексуальные издевательства</a:t>
            </a:r>
            <a:r>
              <a:rPr lang="ru-RU" sz="2900" b="1" u="sng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–  </a:t>
            </a:r>
            <a:r>
              <a:rPr lang="ru-RU" sz="29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шутки</a:t>
            </a:r>
            <a:r>
              <a:rPr lang="ru-RU" sz="29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жесты или </a:t>
            </a:r>
          </a:p>
          <a:p>
            <a:r>
              <a:rPr lang="ru-RU" sz="29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комментарии на тему секса, распространение сплетен</a:t>
            </a:r>
          </a:p>
        </p:txBody>
      </p:sp>
    </p:spTree>
    <p:extLst>
      <p:ext uri="{BB962C8B-B14F-4D97-AF65-F5344CB8AC3E}">
        <p14:creationId xmlns:p14="http://schemas.microsoft.com/office/powerpoint/2010/main" val="1274337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67989"/>
            <a:ext cx="9144000" cy="107721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lvl="0" algn="ctr"/>
            <a:r>
              <a:rPr lang="ru-RU" sz="32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Книга «Как помочь ребёнку повзрослеть»</a:t>
            </a:r>
          </a:p>
          <a:p>
            <a:pPr lvl="0" algn="ctr"/>
            <a:r>
              <a:rPr lang="ru-RU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Автор: Роберт </a:t>
            </a:r>
            <a:r>
              <a:rPr lang="ru-RU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Уинстон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3752" y="1988840"/>
            <a:ext cx="9036496" cy="255454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200" b="1" u="sng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Кибербуллинг</a:t>
            </a:r>
            <a:r>
              <a:rPr lang="ru-RU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–  </a:t>
            </a:r>
            <a:r>
              <a:rPr lang="ru-RU" sz="3200" b="1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вапугивание</a:t>
            </a:r>
            <a:r>
              <a:rPr lang="ru-RU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или </a:t>
            </a:r>
            <a:r>
              <a:rPr lang="ru-RU" sz="3200" b="1" dirty="0" err="1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тролллинг</a:t>
            </a:r>
            <a:r>
              <a:rPr lang="ru-RU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 интернете, </a:t>
            </a:r>
            <a:r>
              <a:rPr lang="ru-RU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через СМС </a:t>
            </a:r>
            <a:r>
              <a:rPr lang="ru-RU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или чаты</a:t>
            </a:r>
          </a:p>
          <a:p>
            <a:r>
              <a:rPr lang="ru-RU" sz="3200" b="1" u="sng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«Я ни при чём» </a:t>
            </a:r>
            <a:r>
              <a:rPr lang="ru-RU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видеть </a:t>
            </a:r>
            <a:r>
              <a:rPr lang="ru-RU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что над кем-то издеваются, и не </a:t>
            </a:r>
            <a:r>
              <a:rPr lang="ru-RU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сообщить </a:t>
            </a:r>
            <a:r>
              <a:rPr lang="ru-RU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 этом ни сразу, ни потом</a:t>
            </a:r>
          </a:p>
        </p:txBody>
      </p:sp>
    </p:spTree>
    <p:extLst>
      <p:ext uri="{BB962C8B-B14F-4D97-AF65-F5344CB8AC3E}">
        <p14:creationId xmlns:p14="http://schemas.microsoft.com/office/powerpoint/2010/main" val="3999902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104039" y="3934828"/>
            <a:ext cx="10310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58%</a:t>
            </a:r>
            <a:endParaRPr lang="ru-RU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414804" y="4655256"/>
            <a:ext cx="11521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17%</a:t>
            </a:r>
            <a:endParaRPr lang="ru-RU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328761" y="4978569"/>
            <a:ext cx="11521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3%</a:t>
            </a:r>
            <a:endParaRPr lang="ru-RU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238917" y="5013176"/>
            <a:ext cx="17255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 учителям</a:t>
            </a:r>
            <a:endParaRPr lang="ru-RU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9512" y="2411333"/>
            <a:ext cx="8784975" cy="338554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endParaRPr lang="ru-RU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endParaRPr lang="ru-RU" sz="2800" b="1" dirty="0" smtClean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Агрессор :</a:t>
            </a:r>
            <a:r>
              <a:rPr lang="ru-RU" sz="28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активен, берёт на себя инициативу или</a:t>
            </a:r>
          </a:p>
          <a:p>
            <a:r>
              <a:rPr lang="ru-RU" sz="28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инициирует травлю, ведёт себя как лидер</a:t>
            </a:r>
          </a:p>
          <a:p>
            <a:r>
              <a:rPr lang="ru-RU" sz="28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Ассистент:</a:t>
            </a:r>
            <a:r>
              <a:rPr lang="ru-RU" sz="28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принимает активное участие в травле, </a:t>
            </a:r>
          </a:p>
          <a:p>
            <a:r>
              <a:rPr lang="ru-RU" sz="28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но больше как последователь, чем как лидер</a:t>
            </a:r>
          </a:p>
          <a:p>
            <a:r>
              <a:rPr lang="ru-RU" sz="28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Усилитель:</a:t>
            </a:r>
            <a:r>
              <a:rPr lang="ru-RU" sz="28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поощряет травлю, обеспечивает аудиторию, смеётся и подыгрывает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2250" y="91223"/>
            <a:ext cx="8912237" cy="335476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lvl="0" algn="ct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Исследование «Буллинг и группа сверстников»</a:t>
            </a: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Автор: Кристина Салмивалли </a:t>
            </a:r>
            <a:r>
              <a:rPr lang="ru-RU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(Финляндия)</a:t>
            </a:r>
          </a:p>
          <a:p>
            <a:pPr algn="ctr"/>
            <a:endParaRPr lang="ru-RU" sz="2800" b="1" dirty="0" smtClean="0">
              <a:ln w="11430"/>
              <a:solidFill>
                <a:srgbClr val="0000CC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 smtClean="0">
                <a:ln w="11430"/>
                <a:solidFill>
                  <a:srgbClr val="00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6 </a:t>
            </a:r>
            <a:r>
              <a:rPr lang="ru-RU" sz="2800" b="1" dirty="0">
                <a:ln w="11430"/>
                <a:solidFill>
                  <a:srgbClr val="00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ролей которые  важно учитывать при противостоянии буллингу</a:t>
            </a:r>
          </a:p>
          <a:p>
            <a:pPr algn="ctr"/>
            <a:endParaRPr lang="ru-RU" sz="32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664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67989"/>
            <a:ext cx="9144000" cy="107721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lvl="0" algn="ctr"/>
            <a:r>
              <a:rPr lang="ru-RU" sz="32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Книга «Как помочь ребёнку повзрослеть»</a:t>
            </a:r>
          </a:p>
          <a:p>
            <a:pPr lvl="0" algn="ctr"/>
            <a:r>
              <a:rPr lang="ru-RU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Автор: Роберт </a:t>
            </a:r>
            <a:r>
              <a:rPr lang="ru-RU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Уинстон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3752" y="1988840"/>
            <a:ext cx="9036496" cy="255454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200" b="1" u="sng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Кибербуллинг</a:t>
            </a:r>
            <a:r>
              <a:rPr lang="ru-RU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–  </a:t>
            </a:r>
            <a:r>
              <a:rPr lang="ru-RU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апугивание </a:t>
            </a:r>
            <a:r>
              <a:rPr lang="ru-RU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или </a:t>
            </a:r>
            <a:r>
              <a:rPr lang="ru-RU" sz="3200" b="1" dirty="0" err="1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тролллинг</a:t>
            </a:r>
            <a:r>
              <a:rPr lang="ru-RU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 интернете, </a:t>
            </a:r>
            <a:r>
              <a:rPr lang="ru-RU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через СМС </a:t>
            </a:r>
            <a:r>
              <a:rPr lang="ru-RU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или чаты</a:t>
            </a:r>
          </a:p>
          <a:p>
            <a:r>
              <a:rPr lang="ru-RU" sz="3200" b="1" u="sng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«Я ни при чём» </a:t>
            </a:r>
            <a:r>
              <a:rPr lang="ru-RU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видеть </a:t>
            </a:r>
            <a:r>
              <a:rPr lang="ru-RU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что над кем-то издеваются, и не </a:t>
            </a:r>
            <a:r>
              <a:rPr lang="ru-RU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сообщить </a:t>
            </a:r>
            <a:r>
              <a:rPr lang="ru-RU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 этом ни сразу, ни потом</a:t>
            </a:r>
          </a:p>
        </p:txBody>
      </p:sp>
    </p:spTree>
    <p:extLst>
      <p:ext uri="{BB962C8B-B14F-4D97-AF65-F5344CB8AC3E}">
        <p14:creationId xmlns:p14="http://schemas.microsoft.com/office/powerpoint/2010/main" val="2916203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104039" y="3934828"/>
            <a:ext cx="10310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58%</a:t>
            </a:r>
            <a:endParaRPr lang="ru-RU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04048" y="4655256"/>
            <a:ext cx="1368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17%</a:t>
            </a:r>
            <a:endParaRPr lang="ru-RU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328761" y="4978569"/>
            <a:ext cx="11521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3%</a:t>
            </a:r>
            <a:endParaRPr lang="ru-RU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238917" y="5013176"/>
            <a:ext cx="17255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 учителям</a:t>
            </a:r>
            <a:endParaRPr lang="ru-RU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496" y="2411333"/>
            <a:ext cx="9199763" cy="221599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endParaRPr lang="ru-RU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r>
              <a:rPr lang="ru-RU" sz="3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Защитник:</a:t>
            </a:r>
            <a:r>
              <a:rPr lang="ru-RU" sz="30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заступается за жертву, поддерживает </a:t>
            </a:r>
          </a:p>
          <a:p>
            <a:r>
              <a:rPr lang="ru-RU" sz="30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её или пытается приободрить</a:t>
            </a:r>
          </a:p>
          <a:p>
            <a:r>
              <a:rPr lang="ru-RU" sz="3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Наблюдатель:</a:t>
            </a:r>
            <a:r>
              <a:rPr lang="ru-RU" sz="30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ничего не делает, держится в стороне</a:t>
            </a:r>
          </a:p>
          <a:p>
            <a:r>
              <a:rPr lang="ru-RU" sz="3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Жертва : </a:t>
            </a:r>
            <a:r>
              <a:rPr lang="ru-RU" sz="30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подвергается траве.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2250" y="91223"/>
            <a:ext cx="8912237" cy="156966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lvl="0" algn="ct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Исследование «Буллинг и группа сверстников»</a:t>
            </a: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Автор: Кристина Салмивалли </a:t>
            </a:r>
            <a:r>
              <a:rPr lang="ru-RU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(Финляндия)</a:t>
            </a:r>
          </a:p>
        </p:txBody>
      </p:sp>
    </p:spTree>
    <p:extLst>
      <p:ext uri="{BB962C8B-B14F-4D97-AF65-F5344CB8AC3E}">
        <p14:creationId xmlns:p14="http://schemas.microsoft.com/office/powerpoint/2010/main" val="3569215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764</TotalTime>
  <Words>1222</Words>
  <Application>Microsoft Office PowerPoint</Application>
  <PresentationFormat>Экран (4:3)</PresentationFormat>
  <Paragraphs>185</Paragraphs>
  <Slides>36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3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Виктория</dc:creator>
  <cp:lastModifiedBy>Учитель</cp:lastModifiedBy>
  <cp:revision>69</cp:revision>
  <dcterms:created xsi:type="dcterms:W3CDTF">2018-10-10T18:19:24Z</dcterms:created>
  <dcterms:modified xsi:type="dcterms:W3CDTF">2023-02-09T20:03:28Z</dcterms:modified>
</cp:coreProperties>
</file>