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99" r:id="rId3"/>
    <p:sldId id="300" r:id="rId4"/>
    <p:sldId id="302" r:id="rId5"/>
    <p:sldId id="303" r:id="rId6"/>
    <p:sldId id="304" r:id="rId7"/>
    <p:sldId id="292" r:id="rId8"/>
    <p:sldId id="320" r:id="rId9"/>
    <p:sldId id="305" r:id="rId10"/>
    <p:sldId id="274" r:id="rId11"/>
    <p:sldId id="259" r:id="rId12"/>
    <p:sldId id="310" r:id="rId13"/>
    <p:sldId id="312" r:id="rId14"/>
    <p:sldId id="317" r:id="rId15"/>
    <p:sldId id="311" r:id="rId16"/>
    <p:sldId id="315" r:id="rId17"/>
    <p:sldId id="316" r:id="rId18"/>
    <p:sldId id="318" r:id="rId19"/>
    <p:sldId id="319" r:id="rId20"/>
    <p:sldId id="307" r:id="rId21"/>
    <p:sldId id="321" r:id="rId22"/>
    <p:sldId id="275" r:id="rId23"/>
    <p:sldId id="276" r:id="rId24"/>
    <p:sldId id="277" r:id="rId25"/>
    <p:sldId id="278" r:id="rId26"/>
    <p:sldId id="279" r:id="rId27"/>
    <p:sldId id="282" r:id="rId28"/>
    <p:sldId id="283" r:id="rId29"/>
    <p:sldId id="286" r:id="rId30"/>
    <p:sldId id="294" r:id="rId31"/>
    <p:sldId id="323" r:id="rId32"/>
    <p:sldId id="295" r:id="rId33"/>
    <p:sldId id="296" r:id="rId34"/>
    <p:sldId id="291" r:id="rId35"/>
    <p:sldId id="324" r:id="rId36"/>
    <p:sldId id="28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FF"/>
    <a:srgbClr val="006600"/>
    <a:srgbClr val="009900"/>
    <a:srgbClr val="993300"/>
    <a:srgbClr val="CC3300"/>
    <a:srgbClr val="9900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afety/bullying/parent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tionline.com/helpline/about" TargetMode="External"/><Relationship Id="rId5" Type="http://schemas.openxmlformats.org/officeDocument/2006/relationships/hyperlink" Target="http://detionline.com/mts/about" TargetMode="External"/><Relationship Id="rId4" Type="http://schemas.openxmlformats.org/officeDocument/2006/relationships/hyperlink" Target="https://kids.kaspersky.ru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59" y="260649"/>
            <a:ext cx="251899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752" y="332656"/>
            <a:ext cx="598561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Родительский клуб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4000" b="1" dirty="0" err="1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Кашарская</a:t>
            </a:r>
            <a:r>
              <a:rPr lang="ru-RU" sz="40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40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916833"/>
            <a:ext cx="7488832" cy="46474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«Обеспечение безопасности ребёнка –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гарант сохранения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 психического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физического здоровья»</a:t>
            </a:r>
          </a:p>
          <a:p>
            <a:pPr algn="ctr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5" y="404664"/>
            <a:ext cx="3138085" cy="2092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магнитный диск 3"/>
          <p:cNvSpPr/>
          <p:nvPr/>
        </p:nvSpPr>
        <p:spPr>
          <a:xfrm>
            <a:off x="191115" y="2540458"/>
            <a:ext cx="2952328" cy="2448272"/>
          </a:xfrm>
          <a:prstGeom prst="flowChartMagneticDisk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Сталкивались с кибербуллингом</a:t>
            </a:r>
            <a:endParaRPr lang="ru-RU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313111" y="3679298"/>
            <a:ext cx="3096344" cy="1512168"/>
          </a:xfrm>
          <a:prstGeom prst="flowChartMagneticDisk">
            <a:avLst/>
          </a:prstGeom>
          <a:solidFill>
            <a:srgbClr val="99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Готовы обратиться к родителям</a:t>
            </a:r>
            <a:endParaRPr lang="ru-RU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038" y="255895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70%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218" y="3550964"/>
            <a:ext cx="1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17%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8761" y="4978569"/>
            <a:ext cx="1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3%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6784015" y="4132583"/>
            <a:ext cx="2160240" cy="1246158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400121" y="3988585"/>
            <a:ext cx="1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3%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8684" y="4717021"/>
            <a:ext cx="172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учителям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Teacher\Desktop\Буллинг\cyberbul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1" y="254698"/>
            <a:ext cx="2203386" cy="3296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eacher\Desktop\Буллинг\o-CYBER-BULLYING-faceboo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6251"/>
          <a:stretch/>
        </p:blipFill>
        <p:spPr bwMode="auto">
          <a:xfrm>
            <a:off x="5664060" y="254698"/>
            <a:ext cx="337776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магнитный диск 13"/>
          <p:cNvSpPr/>
          <p:nvPr/>
        </p:nvSpPr>
        <p:spPr>
          <a:xfrm>
            <a:off x="97475" y="5213231"/>
            <a:ext cx="3096344" cy="1512168"/>
          </a:xfrm>
          <a:prstGeom prst="flowChartMagneticDisk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Сами становились агрессорами</a:t>
            </a:r>
            <a:endParaRPr lang="ru-RU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5831" y="5117131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84784"/>
            <a:ext cx="8460432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Обидчика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 всегда можно установить, а давление может оказываться сразу на нескольких ресурсах, что заставляет пострадавшего постоянно испытывать психологическое напряжение. </a:t>
            </a:r>
            <a:endParaRPr lang="ru-RU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 </a:t>
            </a:r>
            <a:r>
              <a:rPr lang="ru-RU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в реальной жизни либо продолжается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вне виртуального пространства.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280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травли через интернет 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460432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Флейминг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замечания в грубой форме, вульгарные сообщения, унизительные комментарии, оскорбления. Ещё не травля, а просто вспышка гнева, которая может привести к травле.</a:t>
            </a:r>
          </a:p>
          <a:p>
            <a:r>
              <a:rPr lang="ru-RU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буллеры спокойны и намеренно пишут провокационные сообщения, выводят жертву из себя. Её специально вовлекают в психологическую игру, подлавливают на ответах и высмеивают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280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кибербуллинга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280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кибербуллинга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916832"/>
            <a:ext cx="9144000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Харассмент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домогательства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сексуальным подтекстом или целенаправленные кибератаки. Могут приходить как от реальных знакомых, так и от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фейков.</a:t>
            </a:r>
          </a:p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харассмента – 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порноместь.</a:t>
            </a: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бывший партнёр из-за разрыва отношений угрожает выложить личные фото или видео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280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кибербуллинга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29" y="1556792"/>
            <a:ext cx="914400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Киберсталкинг –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крайняя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харассмента – долгое домогательство, в том числе и с преследованием. Если в </a:t>
            </a:r>
            <a:r>
              <a:rPr lang="ru-RU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вам прислали одну непристойную фотографию – это харассмент. </a:t>
            </a:r>
            <a:endParaRPr lang="ru-RU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человек отметился на всех ваших публичных профилях, появляется вслед за вами в пабликах, постоянно оставляет негативные комментарии – это киберсталкинг.</a:t>
            </a:r>
          </a:p>
        </p:txBody>
      </p:sp>
    </p:spTree>
    <p:extLst>
      <p:ext uri="{BB962C8B-B14F-4D97-AF65-F5344CB8AC3E}">
        <p14:creationId xmlns:p14="http://schemas.microsoft.com/office/powerpoint/2010/main" val="4913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460432" cy="45858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Хейтинг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полноценная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травля. Массовые негативные комментарии в адрес одного человека от группы людей, которые открыто выражают к нему негатив и оскорбляют. Такое часто случается с публичными людьми, которые неосторожно высказались на «острую» общественную тему: религия, феминизм, ЛГБТ, военные конфликты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280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кибербуллинга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280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кибербуллинга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760" y="1700808"/>
            <a:ext cx="8424936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Диссинг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(клевета).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Очернение репутации, распространение слухов и сплетничество. Агрессор генерирует любую информацию, которая выставит жертву плохой. Часто информацию преувеличивают, делают «фотожабы», подделывают переписку в сети.</a:t>
            </a:r>
            <a:b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280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кибербуллинга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28343"/>
            <a:ext cx="9144000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Фрейпинг–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анонимный 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намеренный буллинг. Один из способов – взлом личного аккаунта (</a:t>
            </a:r>
            <a:r>
              <a:rPr lang="ru-RU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фрейпинг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и публикация от имени жертвы нежелательного контента. </a:t>
            </a:r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выставить человека в смешном виде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Кетфишинг –</a:t>
            </a: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буллер не взламывает аккаунт, а создаёт идентичный и распространяет разную информацию.</a:t>
            </a:r>
          </a:p>
          <a:p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Аутинг (разглашение персональных данных). 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кибербуллинга этого вида – публикации о доходах и расходах, интимные фотографии, похищенные из гаджетов. Сюда же относят угрозы публикации личной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2263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280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кибербуллинга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28343"/>
            <a:ext cx="9144000" cy="40934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изоляция (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бойкот) – 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Игнорирование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исключение жертвы из всех общих переписок и бесед, как деловых, так и неформальных. Повод для бойкота – любая мелочь, особенно в подростковом обществе: ребёнок «не так» говорит, не знает сленга, слушает «не ту» музыку, хорошо учится или наоборот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13" y="4581128"/>
            <a:ext cx="283527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1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280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кибербуллинга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28343"/>
            <a:ext cx="9144000" cy="46474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Грифинг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игроков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многопользовательских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играх. </a:t>
            </a:r>
            <a:r>
              <a:rPr lang="ru-RU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Гриферы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хотят задеть отдельных пользователей, а не победить их.</a:t>
            </a:r>
          </a:p>
          <a:p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Угроза физической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расправы 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сети могут открыто или завуалировано угрожать причинением вреда и даже убийством. Могут назначать время и место «стрелки», пытаться узнать адрес.</a:t>
            </a:r>
          </a:p>
        </p:txBody>
      </p:sp>
    </p:spTree>
    <p:extLst>
      <p:ext uri="{BB962C8B-B14F-4D97-AF65-F5344CB8AC3E}">
        <p14:creationId xmlns:p14="http://schemas.microsoft.com/office/powerpoint/2010/main" val="8675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3568" y="260648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Современные риски: </a:t>
            </a:r>
          </a:p>
          <a:p>
            <a:pPr algn="ctr"/>
            <a:r>
              <a:rPr lang="ru-RU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Буллинг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длительное психическое или физическое насилие со стороны индивида или группы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отношении индивида,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способного защитить себя в данной ситуации</a:t>
            </a:r>
            <a:endParaRPr lang="ru-RU" sz="4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4624"/>
            <a:ext cx="91311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Филатова,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«Дети, готовые к будущему»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deti_redy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255" y="1803588"/>
            <a:ext cx="89339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ru-RU" sz="3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</a:t>
            </a:r>
            <a:r>
              <a:rPr lang="ru-RU" sz="3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выслушайте </a:t>
            </a:r>
            <a:r>
              <a:rPr lang="ru-RU" sz="3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отвлекаясь на посторонние </a:t>
            </a:r>
            <a:r>
              <a:rPr lang="ru-RU" sz="3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дела.</a:t>
            </a:r>
            <a:endParaRPr lang="ru-RU" sz="3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3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торопитесь с выводами. Постараться узнать </a:t>
            </a:r>
            <a:r>
              <a:rPr lang="ru-RU" sz="3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детали.</a:t>
            </a:r>
            <a:endParaRPr lang="ru-RU" sz="3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3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Проявить сочувствие к ребёнку, принять его болезненные </a:t>
            </a:r>
            <a:r>
              <a:rPr lang="ru-RU" sz="3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чувства.</a:t>
            </a:r>
            <a:endParaRPr lang="ru-RU" sz="3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3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ru-RU" sz="3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ребёнку, что вы </a:t>
            </a:r>
            <a:r>
              <a:rPr lang="ru-RU" sz="3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его поддерживаете </a:t>
            </a:r>
            <a:r>
              <a:rPr lang="ru-RU" sz="3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готовы </a:t>
            </a:r>
            <a:r>
              <a:rPr lang="ru-RU" sz="3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</a:t>
            </a:r>
            <a:endParaRPr lang="ru-RU" sz="3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255" y="44624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Филатова,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«Дети, готовые к будущему» </a:t>
            </a:r>
            <a:endParaRPr lang="en-US" sz="2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en-US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deti_redy</a:t>
            </a:r>
            <a:r>
              <a:rPr lang="en-US" sz="2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108" y="1988840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Не </a:t>
            </a:r>
            <a:r>
              <a:rPr lang="ru-RU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обвиняйте ребёнка</a:t>
            </a:r>
          </a:p>
          <a:p>
            <a:pPr lvl="0"/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Осознать </a:t>
            </a:r>
            <a:r>
              <a:rPr lang="ru-RU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свои чувства и переживания. Не впадать в сильные эмоции. </a:t>
            </a:r>
          </a:p>
          <a:p>
            <a:pPr lvl="0"/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Постараться </a:t>
            </a:r>
            <a:r>
              <a:rPr lang="ru-RU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трезво оцени </a:t>
            </a:r>
            <a:r>
              <a:rPr lang="ru-RU" sz="32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происходящее</a:t>
            </a:r>
          </a:p>
          <a:p>
            <a:pPr lvl="0"/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Спросить </a:t>
            </a:r>
            <a:r>
              <a:rPr lang="ru-RU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 какое решение проблемы его бы </a:t>
            </a:r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устроило</a:t>
            </a:r>
          </a:p>
          <a:p>
            <a:pPr lvl="0"/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Дать </a:t>
            </a:r>
            <a:r>
              <a:rPr lang="ru-RU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советы, как отвечать обидчикам.</a:t>
            </a:r>
          </a:p>
        </p:txBody>
      </p:sp>
    </p:spTree>
    <p:extLst>
      <p:ext uri="{BB962C8B-B14F-4D97-AF65-F5344CB8AC3E}">
        <p14:creationId xmlns:p14="http://schemas.microsoft.com/office/powerpoint/2010/main" val="35136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36" y="5719227"/>
            <a:ext cx="8884676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Поговорите с ребёнком о виртуальном мире</a:t>
            </a:r>
          </a:p>
          <a:p>
            <a:pPr algn="ctr"/>
            <a:r>
              <a:rPr lang="ru-RU" sz="3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Обсудите </a:t>
            </a:r>
            <a:r>
              <a:rPr lang="ru-RU" sz="3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«Опасные» </a:t>
            </a:r>
            <a:r>
              <a:rPr lang="ru-RU" sz="3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стороны Интернета</a:t>
            </a:r>
            <a:endParaRPr lang="ru-RU" sz="3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r="9171"/>
          <a:stretch/>
        </p:blipFill>
        <p:spPr bwMode="auto">
          <a:xfrm>
            <a:off x="2771800" y="-99392"/>
            <a:ext cx="2880320" cy="2593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4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706015"/>
            <a:ext cx="8481489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Ограничьте</a:t>
            </a:r>
            <a:r>
              <a:rPr lang="ru-RU" sz="3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информации</a:t>
            </a:r>
            <a:r>
              <a:rPr lang="ru-RU" sz="3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Которую Ваш ребёнок размещает в СЕТИ</a:t>
            </a:r>
            <a:endParaRPr lang="ru-RU" sz="3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Teacher\Desktop\Буллинг\37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6"/>
          <a:stretch/>
        </p:blipFill>
        <p:spPr bwMode="auto">
          <a:xfrm>
            <a:off x="2735239" y="-15273"/>
            <a:ext cx="3445856" cy="226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196007"/>
            <a:ext cx="7032310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Объясните </a:t>
            </a:r>
            <a:r>
              <a:rPr lang="ru-RU" sz="3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опасность</a:t>
            </a:r>
            <a:r>
              <a:rPr lang="ru-RU" sz="3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публикаций </a:t>
            </a:r>
          </a:p>
          <a:p>
            <a:pPr algn="ctr"/>
            <a:r>
              <a:rPr lang="ru-RU" sz="3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определённых видов </a:t>
            </a:r>
          </a:p>
          <a:p>
            <a:pPr algn="ctr"/>
            <a:r>
              <a:rPr lang="ru-RU" sz="3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 и видео материалов</a:t>
            </a:r>
            <a:endParaRPr lang="ru-RU" sz="3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07" y="-15451"/>
            <a:ext cx="3189250" cy="245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5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5661248"/>
            <a:ext cx="5918287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Объясните ребёнку чтобы он</a:t>
            </a:r>
          </a:p>
          <a:p>
            <a:pPr algn="ctr"/>
            <a:r>
              <a:rPr lang="ru-RU" sz="3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хранил пароли в тайне</a:t>
            </a:r>
            <a:endParaRPr lang="ru-RU" sz="3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44" y="-99392"/>
            <a:ext cx="4520580" cy="2544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9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657671"/>
            <a:ext cx="746980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Расскажите о правилах поведения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Интернете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r="6650" b="19308"/>
          <a:stretch/>
        </p:blipFill>
        <p:spPr bwMode="auto">
          <a:xfrm>
            <a:off x="2339752" y="30554"/>
            <a:ext cx="4255763" cy="2270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1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419"/>
            <a:ext cx="7813054" cy="5209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157192"/>
            <a:ext cx="659218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делать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кибербуллинга?</a:t>
            </a:r>
            <a:endParaRPr lang="ru-RU" sz="4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3891" y="2204864"/>
            <a:ext cx="921702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Убедите </a:t>
            </a:r>
            <a:r>
              <a:rPr lang="ru-RU" sz="3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ребёнка, </a:t>
            </a:r>
          </a:p>
          <a:p>
            <a:pPr algn="ctr"/>
            <a:r>
              <a:rPr lang="ru-RU" sz="3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его не накажут и не запретят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пользование </a:t>
            </a:r>
            <a:r>
              <a:rPr lang="ru-RU" sz="3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Интернетом,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придёт к вам с проблемой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7900" y="476671"/>
            <a:ext cx="199445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194" y="1985067"/>
            <a:ext cx="902780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Сообщить классному руководителю.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(лучше при личной встрече)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Описав ситуацию в заявлении с просьбой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разобраться и принять участие в её разрешении.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Заявление пишется на имя директора школы.</a:t>
            </a:r>
            <a:endParaRPr lang="ru-RU" sz="5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620688"/>
            <a:ext cx="199445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0466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943525" y="153506"/>
            <a:ext cx="487665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Различие понятий : 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96" y="692696"/>
            <a:ext cx="8903400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Принимайте защитные меры:</a:t>
            </a:r>
          </a:p>
          <a:p>
            <a:pPr algn="r"/>
            <a:endParaRPr lang="ru-RU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Сделать скриншоты публикаций</a:t>
            </a:r>
            <a:endParaRPr lang="ru-RU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Заблокировать хулигана</a:t>
            </a:r>
          </a:p>
          <a:p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удалить его из всех контактов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Обратиться к оператору </a:t>
            </a:r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 службу поддержки к интернет-провайдеру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Обратиться в полицию</a:t>
            </a:r>
          </a:p>
          <a:p>
            <a:endParaRPr lang="ru-RU" sz="4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6060" y="116632"/>
            <a:ext cx="199445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462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Популярные программы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«Родительского контроля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88840"/>
            <a:ext cx="8964488" cy="2339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mLite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простое бесплатное приложение с родительским контролем</a:t>
            </a:r>
          </a:p>
          <a:p>
            <a:r>
              <a:rPr lang="ru-RU" sz="32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Teen</a:t>
            </a:r>
            <a:r>
              <a:rPr lang="ru-RU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для отслеживания действий ребёнка</a:t>
            </a:r>
          </a:p>
        </p:txBody>
      </p:sp>
    </p:spTree>
    <p:extLst>
      <p:ext uri="{BB962C8B-B14F-4D97-AF65-F5344CB8AC3E}">
        <p14:creationId xmlns:p14="http://schemas.microsoft.com/office/powerpoint/2010/main" val="8942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28800"/>
            <a:ext cx="9108504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 с родителями обидчиков и </a:t>
            </a: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самими обидчиками не беседуйте!</a:t>
            </a: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Встреча с родителями обидчиков должна </a:t>
            </a: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проходить в присутствии </a:t>
            </a: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школьного совета: </a:t>
            </a:r>
          </a:p>
          <a:p>
            <a:pPr algn="ctr"/>
            <a:r>
              <a:rPr lang="ru-RU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классный руководитель, директор, психолог, </a:t>
            </a:r>
          </a:p>
          <a:p>
            <a:pPr algn="ctr"/>
            <a:r>
              <a:rPr lang="ru-RU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 педагог, </a:t>
            </a:r>
          </a:p>
          <a:p>
            <a:pPr algn="ctr"/>
            <a:r>
              <a:rPr lang="ru-RU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уполномоченный по правам ребёнка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5286" y="620688"/>
            <a:ext cx="296363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3" y="1700808"/>
            <a:ext cx="8214292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Искать причину в жертве травли «Сам виноват»</a:t>
            </a:r>
          </a:p>
          <a:p>
            <a:pPr marL="457200" indent="-457200" algn="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Ждать что ситуация разрешиться сама</a:t>
            </a:r>
          </a:p>
          <a:p>
            <a:pPr marL="457200" indent="-457200" algn="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замечать проблему</a:t>
            </a:r>
          </a:p>
          <a:p>
            <a:pPr marL="457200" indent="-457200" algn="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Путать травлю, конфликт, непопулярность</a:t>
            </a:r>
          </a:p>
          <a:p>
            <a:pPr marL="457200" indent="-457200" algn="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Считать травлю исключительно проблемой жертвы</a:t>
            </a:r>
          </a:p>
          <a:p>
            <a:pPr marL="457200" indent="-457200" algn="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Давить на жалость к жертве</a:t>
            </a:r>
          </a:p>
          <a:p>
            <a:pPr marL="457200" indent="-457200" algn="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Отправлять самостоятельно разбираться со своими проблемами»</a:t>
            </a:r>
          </a:p>
          <a:p>
            <a:pPr marL="457200" indent="-457200" algn="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Самим разбираться с обидчиками</a:t>
            </a:r>
            <a:endParaRPr lang="ru-RU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7851" y="188640"/>
            <a:ext cx="201850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4039" y="3934828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58%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4804" y="4655256"/>
            <a:ext cx="1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17%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8761" y="4978569"/>
            <a:ext cx="1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3%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8917" y="5013176"/>
            <a:ext cx="172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учителям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71" y="1905794"/>
            <a:ext cx="9113429" cy="40318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Центр предотвращения травли»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«Защита детей»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«Лаборатории Касперского»;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«Дети в интернете»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 МТС;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горячая линия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«Дети онлайн»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Фонда Развития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 Фонда «Дружественный Рунет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травлинет.рф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порталы и 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по борьбе с кибербуллингом: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4039" y="3934828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58%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4804" y="4655256"/>
            <a:ext cx="1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17%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8761" y="4978569"/>
            <a:ext cx="1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3%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8917" y="5013176"/>
            <a:ext cx="172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учителям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8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-5680"/>
            <a:ext cx="9143999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вините  своего ребёнка, не осуждайте.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Следите за его эмоциональным состоянием.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необходимо обратитесь за помощью к специалистам.</a:t>
            </a:r>
            <a:endParaRPr lang="ru-RU" sz="28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98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«Как помочь ребёнку повзрослеть»</a:t>
            </a:r>
          </a:p>
          <a:p>
            <a:pPr lvl="0"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Роберт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Уинстон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977802"/>
            <a:ext cx="9036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видов буллинга</a:t>
            </a:r>
          </a:p>
          <a:p>
            <a:pPr lvl="0"/>
            <a:r>
              <a:rPr lang="ru-RU" sz="3200" b="1" u="sng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</a:t>
            </a:r>
            <a:r>
              <a:rPr lang="ru-RU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человека исключают из общих занятий и он оказывается в одиночестве</a:t>
            </a:r>
          </a:p>
          <a:p>
            <a:pPr lvl="0"/>
            <a:r>
              <a:rPr lang="ru-RU" sz="32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</a:t>
            </a:r>
            <a:r>
              <a:rPr lang="ru-RU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для участия в травле не обязательно быть инициатором</a:t>
            </a:r>
          </a:p>
          <a:p>
            <a:pPr lvl="0"/>
            <a:r>
              <a:rPr lang="ru-RU" sz="32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Вербальные издевательства</a:t>
            </a: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обидные слова, насмешки, словесные угрозы</a:t>
            </a:r>
          </a:p>
        </p:txBody>
      </p:sp>
    </p:spTree>
    <p:extLst>
      <p:ext uri="{BB962C8B-B14F-4D97-AF65-F5344CB8AC3E}">
        <p14:creationId xmlns:p14="http://schemas.microsoft.com/office/powerpoint/2010/main" val="21060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98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«Как помочь ребёнку повзрослеть»</a:t>
            </a:r>
          </a:p>
          <a:p>
            <a:pPr lvl="0"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Роберт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Уинстон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772816"/>
            <a:ext cx="9036496" cy="36625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9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Брдишейминг</a:t>
            </a:r>
            <a:r>
              <a:rPr lang="ru-RU" sz="2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обидные высказывания относительно </a:t>
            </a:r>
          </a:p>
          <a:p>
            <a:r>
              <a:rPr lang="ru-RU" sz="2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вида, </a:t>
            </a:r>
            <a:r>
              <a:rPr lang="ru-RU" sz="29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размеров или </a:t>
            </a:r>
            <a:r>
              <a:rPr lang="ru-RU" sz="2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тела человека</a:t>
            </a:r>
          </a:p>
          <a:p>
            <a:r>
              <a:rPr lang="ru-RU" sz="29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издевательства </a:t>
            </a:r>
            <a:r>
              <a:rPr lang="ru-RU" sz="29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9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грубой силы, гадкие или </a:t>
            </a:r>
            <a:r>
              <a:rPr lang="ru-RU" sz="29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грубые </a:t>
            </a:r>
            <a:r>
              <a:rPr lang="ru-RU" sz="2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жесты</a:t>
            </a:r>
          </a:p>
          <a:p>
            <a:r>
              <a:rPr lang="ru-RU" sz="29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Сексуальные издевательства</a:t>
            </a:r>
            <a:r>
              <a:rPr lang="ru-RU" sz="29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9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шутки</a:t>
            </a:r>
            <a:r>
              <a:rPr lang="ru-RU" sz="2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жесты или </a:t>
            </a:r>
          </a:p>
          <a:p>
            <a:r>
              <a:rPr lang="ru-RU" sz="2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на тему секса, распространение сплетен</a:t>
            </a:r>
          </a:p>
        </p:txBody>
      </p:sp>
    </p:spTree>
    <p:extLst>
      <p:ext uri="{BB962C8B-B14F-4D97-AF65-F5344CB8AC3E}">
        <p14:creationId xmlns:p14="http://schemas.microsoft.com/office/powerpoint/2010/main" val="12743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98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«Как помочь ребёнку повзрослеть»</a:t>
            </a:r>
          </a:p>
          <a:p>
            <a:pPr lvl="0"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Роберт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Уинстон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752" y="1988840"/>
            <a:ext cx="903649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вапугивание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тролллинг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интернете,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СМС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чаты</a:t>
            </a:r>
          </a:p>
          <a:p>
            <a:r>
              <a:rPr lang="ru-RU" sz="32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 ни при чём»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над кем-то издеваются, и не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сообщить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ни сразу, ни потом</a:t>
            </a:r>
          </a:p>
        </p:txBody>
      </p:sp>
    </p:spTree>
    <p:extLst>
      <p:ext uri="{BB962C8B-B14F-4D97-AF65-F5344CB8AC3E}">
        <p14:creationId xmlns:p14="http://schemas.microsoft.com/office/powerpoint/2010/main" val="39999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4039" y="3934828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58%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4804" y="4655256"/>
            <a:ext cx="1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17%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8761" y="4978569"/>
            <a:ext cx="1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3%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8917" y="5013176"/>
            <a:ext cx="172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учителям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411333"/>
            <a:ext cx="8784975" cy="33855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Агрессор :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активен, берёт на себя инициативу или</a:t>
            </a:r>
          </a:p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инициирует травлю, ведёт себя как лидер</a:t>
            </a:r>
          </a:p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Ассистент: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принимает активное участие в травле, </a:t>
            </a:r>
          </a:p>
          <a:p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больше как последователь, чем как лидер</a:t>
            </a:r>
          </a:p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Усилитель: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поощряет травлю, обеспечивает аудиторию, смеётся и подыгрывает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50" y="91223"/>
            <a:ext cx="8912237" cy="33547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«Буллинг и группа сверстников»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Кристина Салмивалли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(Финляндия)</a:t>
            </a:r>
          </a:p>
          <a:p>
            <a:pPr algn="ctr"/>
            <a:endParaRPr lang="ru-RU" sz="2800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ролей которые  важно учитывать при противостоянии буллингу</a:t>
            </a:r>
          </a:p>
          <a:p>
            <a:pPr algn="ctr"/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98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«Как помочь ребёнку повзрослеть»</a:t>
            </a:r>
          </a:p>
          <a:p>
            <a:pPr lvl="0"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Роберт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Уинстон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752" y="1988840"/>
            <a:ext cx="903649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апугивание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тролллинг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интернете,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СМС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чаты</a:t>
            </a:r>
          </a:p>
          <a:p>
            <a:r>
              <a:rPr lang="ru-RU" sz="32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 ни при чём»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над кем-то издеваются, и не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сообщить 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ни сразу, ни потом</a:t>
            </a:r>
          </a:p>
        </p:txBody>
      </p:sp>
    </p:spTree>
    <p:extLst>
      <p:ext uri="{BB962C8B-B14F-4D97-AF65-F5344CB8AC3E}">
        <p14:creationId xmlns:p14="http://schemas.microsoft.com/office/powerpoint/2010/main" val="29162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4039" y="3934828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58%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465525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17%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8761" y="4978569"/>
            <a:ext cx="1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3%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8917" y="5013176"/>
            <a:ext cx="172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учителям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2411333"/>
            <a:ext cx="9199763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Защитник:</a:t>
            </a:r>
            <a:r>
              <a:rPr lang="ru-RU" sz="3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заступается за жертву, поддерживает </a:t>
            </a:r>
          </a:p>
          <a:p>
            <a:r>
              <a:rPr lang="ru-RU" sz="3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её или пытается приободрить</a:t>
            </a:r>
          </a:p>
          <a:p>
            <a:r>
              <a:rPr lang="ru-RU" sz="3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Наблюдатель:</a:t>
            </a:r>
            <a:r>
              <a:rPr lang="ru-RU" sz="3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ничего не делает, держится в стороне</a:t>
            </a:r>
          </a:p>
          <a:p>
            <a:r>
              <a:rPr lang="ru-RU" sz="3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Жертва : </a:t>
            </a:r>
            <a:r>
              <a:rPr lang="ru-RU" sz="3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подвергается траве.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50" y="91223"/>
            <a:ext cx="891223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«Буллинг и группа сверстников»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Кристина Салмивалли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(Финляндия)</a:t>
            </a:r>
          </a:p>
        </p:txBody>
      </p:sp>
    </p:spTree>
    <p:extLst>
      <p:ext uri="{BB962C8B-B14F-4D97-AF65-F5344CB8AC3E}">
        <p14:creationId xmlns:p14="http://schemas.microsoft.com/office/powerpoint/2010/main" val="35692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1222</Words>
  <Application>Microsoft Office PowerPoint</Application>
  <PresentationFormat>Экран (4:3)</PresentationFormat>
  <Paragraphs>185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Учитель</cp:lastModifiedBy>
  <cp:revision>69</cp:revision>
  <dcterms:created xsi:type="dcterms:W3CDTF">2018-10-10T18:19:24Z</dcterms:created>
  <dcterms:modified xsi:type="dcterms:W3CDTF">2023-02-09T20:03:28Z</dcterms:modified>
</cp:coreProperties>
</file>